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04" r:id="rId3"/>
    <p:sldId id="258" r:id="rId4"/>
    <p:sldId id="259" r:id="rId5"/>
    <p:sldId id="406" r:id="rId6"/>
    <p:sldId id="460" r:id="rId7"/>
    <p:sldId id="459" r:id="rId8"/>
    <p:sldId id="462" r:id="rId9"/>
    <p:sldId id="461" r:id="rId10"/>
    <p:sldId id="463" r:id="rId11"/>
    <p:sldId id="464" r:id="rId12"/>
    <p:sldId id="466" r:id="rId13"/>
    <p:sldId id="465" r:id="rId14"/>
    <p:sldId id="467" r:id="rId15"/>
    <p:sldId id="409" r:id="rId16"/>
    <p:sldId id="277" r:id="rId17"/>
    <p:sldId id="455" r:id="rId18"/>
    <p:sldId id="415" r:id="rId19"/>
    <p:sldId id="452" r:id="rId20"/>
    <p:sldId id="414" r:id="rId21"/>
    <p:sldId id="416" r:id="rId22"/>
    <p:sldId id="453" r:id="rId23"/>
    <p:sldId id="436" r:id="rId24"/>
    <p:sldId id="418" r:id="rId25"/>
    <p:sldId id="419" r:id="rId26"/>
    <p:sldId id="454" r:id="rId27"/>
    <p:sldId id="420" r:id="rId28"/>
    <p:sldId id="439" r:id="rId29"/>
    <p:sldId id="456" r:id="rId30"/>
    <p:sldId id="421" r:id="rId31"/>
    <p:sldId id="424" r:id="rId32"/>
    <p:sldId id="441" r:id="rId33"/>
    <p:sldId id="457" r:id="rId34"/>
    <p:sldId id="458" r:id="rId35"/>
  </p:sldIdLst>
  <p:sldSz cx="9144000" cy="6858000" type="screen4x3"/>
  <p:notesSz cx="666273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5470E68-5DE1-4E2F-9C8C-6D23D4922587}">
          <p14:sldIdLst>
            <p14:sldId id="256"/>
            <p14:sldId id="404"/>
            <p14:sldId id="258"/>
            <p14:sldId id="259"/>
            <p14:sldId id="406"/>
            <p14:sldId id="460"/>
            <p14:sldId id="459"/>
            <p14:sldId id="462"/>
            <p14:sldId id="461"/>
            <p14:sldId id="463"/>
            <p14:sldId id="464"/>
            <p14:sldId id="466"/>
            <p14:sldId id="465"/>
            <p14:sldId id="467"/>
            <p14:sldId id="409"/>
            <p14:sldId id="277"/>
            <p14:sldId id="455"/>
            <p14:sldId id="415"/>
            <p14:sldId id="452"/>
            <p14:sldId id="414"/>
            <p14:sldId id="416"/>
            <p14:sldId id="453"/>
            <p14:sldId id="436"/>
            <p14:sldId id="418"/>
            <p14:sldId id="419"/>
            <p14:sldId id="454"/>
            <p14:sldId id="420"/>
            <p14:sldId id="439"/>
            <p14:sldId id="456"/>
            <p14:sldId id="421"/>
            <p14:sldId id="424"/>
            <p14:sldId id="441"/>
            <p14:sldId id="457"/>
            <p14:sldId id="458"/>
          </p14:sldIdLst>
        </p14:section>
        <p14:section name="Sezione senza titolo" id="{2450D308-EAD6-4143-8A95-069D61D7E22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86B7A-CD8F-4894-9B13-EFF2A4930F7B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6E032-0CAC-4781-BA2A-986B19F54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973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9646D-7C65-42F3-8EE0-6A355177FDD4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472B-95C4-4E2A-97A0-35969B4AA7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83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C472B-95C4-4E2A-97A0-35969B4AA75D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58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57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47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7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71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65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3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31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14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25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A7A1-CE29-451D-8815-1BE57A2331C8}" type="datetimeFigureOut">
              <a:rPr lang="it-IT" smtClean="0"/>
              <a:t>07/06/2019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A7A9-A356-4224-9FBF-9369F8B489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19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512168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it-IT" sz="4000" b="1" dirty="0">
                <a:latin typeface="+mn-lt"/>
                <a:ea typeface="+mn-ea"/>
                <a:cs typeface="+mn-cs"/>
              </a:rPr>
              <a:t/>
            </a:r>
            <a:br>
              <a:rPr lang="it-IT" sz="4000" b="1" dirty="0">
                <a:latin typeface="+mn-lt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latin typeface="roboto slab"/>
                <a:ea typeface="+mn-ea"/>
                <a:cs typeface="+mn-cs"/>
              </a:rPr>
              <a:t>Convegno di Bologna</a:t>
            </a:r>
            <a:br>
              <a:rPr lang="it-IT" sz="4000" b="1" dirty="0">
                <a:latin typeface="roboto slab"/>
                <a:ea typeface="+mn-ea"/>
                <a:cs typeface="+mn-cs"/>
              </a:rPr>
            </a:br>
            <a:r>
              <a:rPr lang="it-IT" sz="4000" b="1" dirty="0"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latin typeface="roboto slab"/>
                <a:ea typeface="+mn-ea"/>
                <a:cs typeface="+mn-cs"/>
              </a:rPr>
            </a:br>
            <a:r>
              <a:rPr lang="it-IT" sz="4000" b="1" dirty="0">
                <a:latin typeface="roboto slab"/>
                <a:ea typeface="+mn-ea"/>
                <a:cs typeface="+mn-cs"/>
              </a:rPr>
              <a:t>8 giugno 2019</a:t>
            </a: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  <a:t/>
            </a:r>
            <a:br>
              <a:rPr lang="it-IT" sz="4000" b="1" dirty="0">
                <a:solidFill>
                  <a:srgbClr val="92D050"/>
                </a:solidFill>
                <a:latin typeface="roboto slab"/>
                <a:ea typeface="+mn-ea"/>
                <a:cs typeface="+mn-cs"/>
              </a:rPr>
            </a:br>
            <a:r>
              <a:rPr lang="it-IT" sz="1800" b="1" dirty="0">
                <a:solidFill>
                  <a:schemeClr val="dk1"/>
                </a:solidFill>
                <a:latin typeface="+mn-lt"/>
              </a:rPr>
              <a:t/>
            </a:r>
            <a:br>
              <a:rPr lang="it-IT" sz="1800" b="1" dirty="0">
                <a:solidFill>
                  <a:schemeClr val="dk1"/>
                </a:solidFill>
                <a:latin typeface="+mn-lt"/>
              </a:rPr>
            </a:br>
            <a:r>
              <a:rPr lang="it-IT" sz="1800" b="1" dirty="0">
                <a:solidFill>
                  <a:schemeClr val="dk1"/>
                </a:solidFill>
                <a:latin typeface="+mn-lt"/>
              </a:rPr>
              <a:t>Dott. Lucio Aricò</a:t>
            </a:r>
            <a:br>
              <a:rPr lang="it-IT" sz="1800" b="1" dirty="0">
                <a:solidFill>
                  <a:schemeClr val="dk1"/>
                </a:solidFill>
                <a:latin typeface="+mn-lt"/>
              </a:rPr>
            </a:br>
            <a:r>
              <a:rPr lang="it-IT" sz="1800" b="1" dirty="0">
                <a:solidFill>
                  <a:schemeClr val="dk1"/>
                </a:solidFill>
                <a:latin typeface="+mn-lt"/>
              </a:rPr>
              <a:t>Docente CONI - Scuola Regionale dello Sport - Lombardia</a:t>
            </a:r>
            <a:r>
              <a:rPr lang="it-IT" sz="3200" dirty="0">
                <a:solidFill>
                  <a:srgbClr val="000000"/>
                </a:solidFill>
                <a:ea typeface="Times New Roman"/>
              </a:rPr>
              <a:t/>
            </a:r>
            <a:br>
              <a:rPr lang="it-IT" sz="3200" dirty="0">
                <a:solidFill>
                  <a:srgbClr val="000000"/>
                </a:solidFill>
                <a:ea typeface="Times New Roman"/>
              </a:rPr>
            </a:b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151512" y="7938120"/>
            <a:ext cx="6400800" cy="2567136"/>
          </a:xfrm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pPr algn="l"/>
            <a:endParaRPr lang="it-IT" dirty="0"/>
          </a:p>
          <a:p>
            <a:endParaRPr lang="it-IT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79912" y="405192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magine 1" descr="panathlon-logo-orig"/>
          <p:cNvPicPr>
            <a:picLocks noChangeAspect="1" noChangeArrowheads="1"/>
          </p:cNvPicPr>
          <p:nvPr/>
        </p:nvPicPr>
        <p:blipFill>
          <a:blip r:embed="rId3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3444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3762"/>
            <a:ext cx="875444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PANATHLON  INTERNATIONAL</a:t>
            </a:r>
            <a:endParaRPr kumimoji="0" lang="it-IT" altLang="it-IT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Ludis</a:t>
            </a:r>
            <a:r>
              <a:rPr kumimoji="0" lang="it-IT" altLang="it-IT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it-IT" altLang="it-IT" sz="12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iungit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82"/>
            <a:ext cx="9144000" cy="30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B8585FB-2DDC-47FB-8D5E-EBE74D9C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Attività Istituzionale e Commerciale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20B05A1-B74E-46A9-AB29-ADC7D142D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L’attività Istituzionale in un Club si risconta sempre. Lo statuto, che con l’atto costitutivo va sempre registrato </a:t>
            </a:r>
            <a:r>
              <a:rPr lang="it-IT" dirty="0" err="1"/>
              <a:t>all’AdE</a:t>
            </a:r>
            <a:r>
              <a:rPr lang="it-IT" dirty="0"/>
              <a:t>, potrebbe teoricamente prevedere attività commerciali che in concreto non vengono mai attuate.</a:t>
            </a:r>
          </a:p>
          <a:p>
            <a:pPr marL="0" indent="0" algn="just">
              <a:buNone/>
            </a:pPr>
            <a:r>
              <a:rPr lang="it-IT" dirty="0"/>
              <a:t>Se la posizione commerciale si attua in tempi successivi alla nascita del Club, va richiesta la partita Iva, pur permanendo valido il diverso codice fiscale.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FA734E4B-2E3E-4875-8402-A79E995D0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32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CCFB02B-6582-4FDF-86D3-61B848A0C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commerciale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5201C81-011C-4DF4-8629-2A9C8A73E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Pur essendo in minoranza, i Club che svolgono attività commerciale, operando senza fini di lucro, possono godere di agevolazioni. Lo stato Italiano non eroga contributi agli Enti No-Profit, ma concede il suo sostegno offrendo una serie di agevolazioni di natura fiscale. Possono essere </a:t>
            </a:r>
            <a:r>
              <a:rPr lang="it-IT" dirty="0" err="1"/>
              <a:t>decommercializzate</a:t>
            </a:r>
            <a:r>
              <a:rPr lang="it-IT" dirty="0"/>
              <a:t> una serie di attività o tassate con aliquote ridotte od anche viene forfetizzata la base imponibile tassata.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0A3A74BB-366E-452A-8161-D35D0CE95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24341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94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C76D145-6E4D-42FD-8940-98502824D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Donazioni, pubblicità e sponsor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C684592-F17D-4112-95EA-3EAAA3631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Quando la dazione di denaro al Club avviene, da  una persona fisica od un Ente, senza alcuna controprestazione, questa entrata è istituzionale come lo sono le quote associative.</a:t>
            </a:r>
          </a:p>
          <a:p>
            <a:pPr marL="0" indent="0" algn="just">
              <a:buNone/>
            </a:pPr>
            <a:r>
              <a:rPr lang="it-IT" dirty="0"/>
              <a:t>Differenza tra quota associativa di base e rimborsi spese sostenute a domanda individuale degli associati. Le prime istituzionali, i secondi commerciali!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E37B6C54-6D40-4115-9974-01B563326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52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4CE719-47E5-4426-835E-84619724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Donazioni, pubblicità e sponsor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534F521-2492-423E-A855-652D7515F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4000" dirty="0"/>
              <a:t>Pubblicità e sponsorizzazioni sono sempre introiti commerciali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B5BF4992-191E-47CB-8CF4-DAF36EFAB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90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4366B65-4DDA-4446-9B14-59F84B91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Controlli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8258888-3100-4339-9105-95AB29071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Siae, l’Agenzia delle Entrate e la Guardia di Finanza sono i soggetti che possono controllare non solo gli aspetti meramente fiscali, ma anche quelli  di natura civilistica.</a:t>
            </a:r>
          </a:p>
          <a:p>
            <a:pPr marL="0" indent="0">
              <a:buNone/>
            </a:pPr>
            <a:r>
              <a:rPr lang="it-IT" dirty="0"/>
              <a:t>Convocazioni della assemblea, tenuta dei libri sociali, loro vidimazione, ammissione di nuovi associati, determinazione della quota associativa, ecc.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DE844182-5F6E-4472-825C-AFA350B3D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95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7063" lvl="0" indent="-627063">
              <a:spcBef>
                <a:spcPct val="20000"/>
              </a:spcBef>
            </a:pPr>
            <a:r>
              <a:rPr lang="it-IT" sz="2800" b="1" cap="small" dirty="0"/>
              <a:t>condizioni per le agevolazioni</a:t>
            </a:r>
            <a:br>
              <a:rPr lang="it-IT" sz="2800" b="1" cap="small" dirty="0"/>
            </a:br>
            <a: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2000" b="1" cap="small" dirty="0">
                <a:solidFill>
                  <a:prstClr val="black"/>
                </a:solidFill>
                <a:ea typeface="+mn-ea"/>
                <a:cs typeface="+mn-cs"/>
              </a:rPr>
              <a:t> adeguatezza dello statuto</a:t>
            </a:r>
            <a: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28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1600" b="1" dirty="0">
              <a:solidFill>
                <a:prstClr val="black"/>
              </a:solidFill>
              <a:ea typeface="+mj-ea"/>
              <a:cs typeface="+mj-cs"/>
            </a:endParaRPr>
          </a:p>
          <a:p>
            <a:pPr marL="514350" lvl="0" indent="-514350">
              <a:buFont typeface="+mj-lt"/>
              <a:buAutoNum type="alphaLcParenR"/>
            </a:pPr>
            <a:r>
              <a:rPr lang="it-IT" sz="1600" b="1" u="sng" dirty="0">
                <a:solidFill>
                  <a:prstClr val="black"/>
                </a:solidFill>
              </a:rPr>
              <a:t>divieto di distribuire anche in modo indiretto, utili o avanzi di gestione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it-IT" sz="1600" b="1" u="sng" dirty="0">
                <a:solidFill>
                  <a:prstClr val="black"/>
                </a:solidFill>
              </a:rPr>
              <a:t>disciplina uniforme del rapporto associativo e delle modalità associative volte a garantire l'effettività del rapporto medesimo</a:t>
            </a:r>
            <a:r>
              <a:rPr lang="it-IT" sz="1600" dirty="0">
                <a:solidFill>
                  <a:prstClr val="black"/>
                </a:solidFill>
              </a:rPr>
              <a:t>, escludendo espressamente la temporaneità della partecipazione alla vita associativa e </a:t>
            </a:r>
            <a:r>
              <a:rPr lang="it-IT" sz="1600" b="1" u="sng" dirty="0">
                <a:solidFill>
                  <a:prstClr val="black"/>
                </a:solidFill>
              </a:rPr>
              <a:t>prevedendo per gli associati o partecipanti maggiori d'età</a:t>
            </a:r>
            <a:r>
              <a:rPr lang="it-IT" sz="1600" dirty="0">
                <a:solidFill>
                  <a:prstClr val="black"/>
                </a:solidFill>
              </a:rPr>
              <a:t> il diritto di voto per l'approvazione e le modificazioni dello statuto e dei regolamenti e per la nomina degli organi direttivi dell'associazione;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it-IT" sz="1600" b="1" dirty="0">
                <a:solidFill>
                  <a:prstClr val="black"/>
                </a:solidFill>
              </a:rPr>
              <a:t>obbligo </a:t>
            </a:r>
            <a:r>
              <a:rPr lang="it-IT" sz="1600" dirty="0">
                <a:solidFill>
                  <a:prstClr val="black"/>
                </a:solidFill>
              </a:rPr>
              <a:t>di redigere e di approvare annualmente un </a:t>
            </a:r>
            <a:r>
              <a:rPr lang="it-IT" sz="1600" b="1" u="sng" dirty="0">
                <a:solidFill>
                  <a:prstClr val="black"/>
                </a:solidFill>
              </a:rPr>
              <a:t>rendiconto economico e finanziario</a:t>
            </a:r>
            <a:r>
              <a:rPr lang="it-IT" sz="1600" b="1" dirty="0">
                <a:solidFill>
                  <a:prstClr val="black"/>
                </a:solidFill>
              </a:rPr>
              <a:t> </a:t>
            </a:r>
            <a:r>
              <a:rPr lang="it-IT" sz="1600" dirty="0">
                <a:solidFill>
                  <a:prstClr val="black"/>
                </a:solidFill>
              </a:rPr>
              <a:t>secondo le disposizioni statutarie;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it-IT" sz="1600" b="1" dirty="0">
                <a:solidFill>
                  <a:prstClr val="black"/>
                </a:solidFill>
              </a:rPr>
              <a:t>eleggibilità libera degli organi amministrativi</a:t>
            </a:r>
            <a:r>
              <a:rPr lang="it-IT" sz="1600" dirty="0">
                <a:solidFill>
                  <a:prstClr val="black"/>
                </a:solidFill>
              </a:rPr>
              <a:t>, </a:t>
            </a:r>
            <a:r>
              <a:rPr lang="it-IT" sz="1600" b="1" dirty="0">
                <a:solidFill>
                  <a:prstClr val="black"/>
                </a:solidFill>
              </a:rPr>
              <a:t>principio del voto singolo</a:t>
            </a:r>
            <a:r>
              <a:rPr lang="it-IT" sz="1600" dirty="0">
                <a:solidFill>
                  <a:prstClr val="black"/>
                </a:solidFill>
              </a:rPr>
              <a:t>, sovranità dell'assemblea dei soci) 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it-IT" sz="1600" b="1" dirty="0">
                <a:solidFill>
                  <a:prstClr val="black"/>
                </a:solidFill>
              </a:rPr>
              <a:t>intrasmissibilità della quota</a:t>
            </a:r>
            <a:r>
              <a:rPr lang="it-IT" sz="1600" dirty="0">
                <a:solidFill>
                  <a:prstClr val="black"/>
                </a:solidFill>
              </a:rPr>
              <a:t> ad eccezione dei trasferimenti a causa di morte e non rivalutabilità della stessa.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it-IT" sz="1600" b="1" u="sng" dirty="0">
                <a:solidFill>
                  <a:prstClr val="black"/>
                </a:solidFill>
              </a:rPr>
              <a:t>obbligo di devolvere il patrimonio dell'ente, in caso di suo scioglimento per qualunque causa, ad altra associazione con finalità analoghe o ai fini di pubblica utilità</a:t>
            </a:r>
            <a:r>
              <a:rPr lang="it-IT" sz="1600" dirty="0">
                <a:solidFill>
                  <a:prstClr val="black"/>
                </a:solidFill>
              </a:rPr>
              <a:t>, sentito l'organismo di controllo di cui all'articolo 3, comma 190, della legge 23 dicembre 1996, n. 662, e salvo diversa destinazione imposta dalla legge</a:t>
            </a:r>
            <a:endParaRPr lang="it-IT" sz="1600" b="1" u="sng" dirty="0">
              <a:solidFill>
                <a:prstClr val="black"/>
              </a:solidFill>
            </a:endParaRPr>
          </a:p>
          <a:p>
            <a:pPr marL="609600" lvl="0" indent="-609600" algn="just" eaLnBrk="0" hangingPunct="0">
              <a:buFont typeface="Wingdings" pitchFamily="2" charset="2"/>
              <a:buChar char="§"/>
            </a:pPr>
            <a:endParaRPr lang="it-IT" dirty="0">
              <a:solidFill>
                <a:prstClr val="black"/>
              </a:solidFill>
              <a:latin typeface="Calibri" pitchFamily="34" charset="0"/>
            </a:endParaRPr>
          </a:p>
          <a:p>
            <a:pPr marL="514350" lvl="0" indent="-514350">
              <a:buFont typeface="+mj-lt"/>
              <a:buAutoNum type="alphaLcParenR"/>
            </a:pPr>
            <a:endParaRPr lang="it-IT" sz="2700" dirty="0">
              <a:solidFill>
                <a:prstClr val="black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it-IT" sz="1600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0F48EFBC-0183-4C6C-8D58-4D9BBF5A2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88899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9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2520280"/>
          </a:xfrm>
        </p:spPr>
        <p:txBody>
          <a:bodyPr>
            <a:normAutofit/>
          </a:bodyPr>
          <a:lstStyle/>
          <a:p>
            <a:r>
              <a:rPr lang="it-IT" sz="3600" b="1" dirty="0"/>
              <a:t>ASPETTI CONTABILI DELLE ASSOCIAZIONI CULTURALI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924944"/>
            <a:ext cx="8208912" cy="3312368"/>
          </a:xfrm>
        </p:spPr>
        <p:txBody>
          <a:bodyPr>
            <a:normAutofit/>
          </a:bodyPr>
          <a:lstStyle/>
          <a:p>
            <a:r>
              <a:rPr lang="it-IT" sz="2800" b="1" dirty="0"/>
              <a:t> distinzione tra attività istituzionali e attività commerciali</a:t>
            </a:r>
          </a:p>
          <a:p>
            <a:r>
              <a:rPr lang="it-IT" sz="2800" b="1" dirty="0"/>
              <a:t>gestione della contabilità</a:t>
            </a:r>
          </a:p>
          <a:p>
            <a:r>
              <a:rPr lang="it-IT" sz="2800" b="1" dirty="0"/>
              <a:t>rendicontazione: il bilancio</a:t>
            </a:r>
          </a:p>
          <a:p>
            <a:r>
              <a:rPr lang="it-IT" sz="2800" b="1" dirty="0"/>
              <a:t>gestione finanziaria (il limite dei 1.000,00</a:t>
            </a:r>
            <a:r>
              <a:rPr lang="it-IT" b="1" dirty="0"/>
              <a:t> </a:t>
            </a:r>
            <a:r>
              <a:rPr lang="it-IT" sz="2800" b="1" dirty="0"/>
              <a:t>Euro per incassi e pagamenti in contanti) - tracciabilità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0D34BB96-73C3-4DF2-A199-F22B41AF7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5553986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89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6E666DC-E884-483C-A51F-DA3067BD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513E9CB-1F3D-4F4D-927C-EC135E2A6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data </a:t>
            </a:r>
            <a:r>
              <a:rPr lang="it-IT" dirty="0">
                <a:solidFill>
                  <a:srgbClr val="FF0000"/>
                </a:solidFill>
              </a:rPr>
              <a:t>primo gennaio 2018 </a:t>
            </a:r>
            <a:r>
              <a:rPr lang="it-IT" dirty="0"/>
              <a:t>è formalmente iniziata l’applicazione del Registro del Terzo Settore e gli Enti che ritengono di appartenervi (ETS) vi si iscrivono e devono obbligatoriamente inserire nella loro denominazione l’acronimo ETS:</a:t>
            </a:r>
          </a:p>
          <a:p>
            <a:pPr marL="0" indent="0">
              <a:buNone/>
            </a:pPr>
            <a:r>
              <a:rPr lang="it-IT" dirty="0"/>
              <a:t>«</a:t>
            </a:r>
            <a:r>
              <a:rPr lang="it-IT" dirty="0" err="1"/>
              <a:t>Panathlon</a:t>
            </a:r>
            <a:r>
              <a:rPr lang="it-IT" dirty="0"/>
              <a:t> Club Pavia ETS»</a:t>
            </a:r>
          </a:p>
          <a:p>
            <a:pPr marL="0" indent="0">
              <a:buNone/>
            </a:pPr>
            <a:r>
              <a:rPr lang="it-IT" dirty="0"/>
              <a:t>Ma ciò oggi non è ancora obbligatorio e il Registro stenta a decollare (forse partirà il 1° gennaio 2021)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C147DF4A-9090-4FE4-8186-7D4794DCD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88899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34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cap="small" dirty="0"/>
              <a:t>distinzione tra attività istituzionali ed attività commerciali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100" dirty="0"/>
              <a:t>Le attività dei Club possono suddividersi in: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100" b="1" u="sng" dirty="0"/>
              <a:t>Attività istituzionali</a:t>
            </a:r>
            <a:r>
              <a:rPr lang="it-IT" sz="2100" u="sng" dirty="0"/>
              <a:t>:</a:t>
            </a:r>
            <a:r>
              <a:rPr lang="it-IT" sz="2100" dirty="0"/>
              <a:t> attività rientranti nell’ oggetto statutario volte al raggiungimento delle finalità sociali;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100" b="1" u="sng" dirty="0"/>
              <a:t>Attività commerciali</a:t>
            </a:r>
            <a:r>
              <a:rPr lang="it-IT" sz="2100" u="sng" dirty="0"/>
              <a:t>:</a:t>
            </a:r>
            <a:r>
              <a:rPr lang="it-IT" sz="2100" dirty="0"/>
              <a:t> attività strumentali alle prime, volte al reperimento dei mezzi finanziari necessari al perseguimento delle finalità istituzionali</a:t>
            </a:r>
            <a:endParaRPr lang="it-IT" sz="2100" u="sng" dirty="0"/>
          </a:p>
          <a:p>
            <a:pPr marL="0" lvl="0" indent="0" algn="just">
              <a:lnSpc>
                <a:spcPct val="80000"/>
              </a:lnSpc>
              <a:spcBef>
                <a:spcPts val="1000"/>
              </a:spcBef>
              <a:buNone/>
            </a:pPr>
            <a:r>
              <a:rPr lang="it-IT" sz="2100" dirty="0"/>
              <a:t>Le attività di carattere “</a:t>
            </a:r>
            <a:r>
              <a:rPr lang="it-IT" sz="2100" b="1" u="sng" dirty="0"/>
              <a:t>istituzionale</a:t>
            </a:r>
            <a:r>
              <a:rPr lang="it-IT" sz="2100" dirty="0"/>
              <a:t>” sono quelle esercitate </a:t>
            </a:r>
            <a:r>
              <a:rPr lang="it-IT" sz="2100" b="1" dirty="0"/>
              <a:t>in favore degli associati ed in conformità alle finalità statutarie dell’associazione</a:t>
            </a:r>
            <a:r>
              <a:rPr lang="it-IT" sz="2100" dirty="0"/>
              <a:t> e cioè “le prestazioni di servizi, non rientranti nell’art.2195 cod. civ., rese in conformità alle finalità istituzionali dell’Ente senza specifica organizzazione e verso pagamento di corrispettivi che non eccedano i costi di diretta imputazione” </a:t>
            </a:r>
          </a:p>
          <a:p>
            <a:pPr marL="0" lvl="0" indent="0" algn="just">
              <a:lnSpc>
                <a:spcPct val="80000"/>
              </a:lnSpc>
              <a:spcBef>
                <a:spcPts val="1000"/>
              </a:spcBef>
              <a:buNone/>
            </a:pPr>
            <a:r>
              <a:rPr lang="it-IT" sz="2100" dirty="0"/>
              <a:t>(art.143 TUIR – c.d. “decommercializzazione generica”)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100" dirty="0"/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100" dirty="0">
              <a:solidFill>
                <a:srgbClr val="050D2D"/>
              </a:solidFill>
            </a:endParaRPr>
          </a:p>
          <a:p>
            <a:pPr marL="609600" lvl="0" indent="-609600" algn="just">
              <a:lnSpc>
                <a:spcPct val="90000"/>
              </a:lnSpc>
              <a:spcBef>
                <a:spcPts val="1000"/>
              </a:spcBef>
            </a:pPr>
            <a:endParaRPr lang="it-IT" sz="2100" dirty="0">
              <a:solidFill>
                <a:srgbClr val="050D2D"/>
              </a:solidFill>
            </a:endParaRPr>
          </a:p>
          <a:p>
            <a:pPr marL="0" indent="0">
              <a:buNone/>
            </a:pPr>
            <a:endParaRPr lang="it-IT" sz="1800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0FA5F8C1-7658-4B39-9EA7-30C7D81D1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04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7FB26EF-912A-4B6D-B67B-7929D7D4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commerciali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F584AF9-6546-48F6-8E0E-1983B574A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   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BCAEA64A-1D1C-455E-B231-BECF0409B384}"/>
              </a:ext>
            </a:extLst>
          </p:cNvPr>
          <p:cNvSpPr/>
          <p:nvPr/>
        </p:nvSpPr>
        <p:spPr>
          <a:xfrm>
            <a:off x="611560" y="1844824"/>
            <a:ext cx="8075240" cy="4594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90000"/>
              </a:lnSpc>
              <a:spcBef>
                <a:spcPts val="1000"/>
              </a:spcBef>
            </a:pPr>
            <a:r>
              <a:rPr lang="it-IT" sz="2400" dirty="0"/>
              <a:t>Nei Club sono considerate sempre </a:t>
            </a:r>
            <a:r>
              <a:rPr lang="it-IT" sz="2400" b="1" u="sng" dirty="0"/>
              <a:t>attività commerciali</a:t>
            </a:r>
            <a:r>
              <a:rPr lang="it-IT" sz="2400" dirty="0"/>
              <a:t> (art.148, co.4 TUIR) 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</a:pPr>
            <a:endParaRPr lang="it-IT" sz="2400" dirty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it-IT" sz="2400" dirty="0"/>
              <a:t>Le attività di carattere “</a:t>
            </a:r>
            <a:r>
              <a:rPr lang="it-IT" sz="2400" b="1" u="sng" dirty="0"/>
              <a:t>commerciale</a:t>
            </a:r>
            <a:r>
              <a:rPr lang="it-IT" sz="2400" dirty="0"/>
              <a:t>” sono quelle </a:t>
            </a:r>
            <a:r>
              <a:rPr lang="it-IT" sz="2400" b="1" dirty="0"/>
              <a:t>indicate nell’art. 2195 del cod. civ. nonché quelle svolte dall’associazione e rivolte a soggetti associati e non</a:t>
            </a:r>
            <a:r>
              <a:rPr lang="it-IT" sz="2400" dirty="0"/>
              <a:t>, anche se rientranti nelle attività previste nello statuto.(le quote delle cene introitate dagli ospiti ...?)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endParaRPr lang="it-IT" sz="2400" dirty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</a:pPr>
            <a:r>
              <a:rPr lang="it-IT" sz="2400" b="1" u="sng" dirty="0"/>
              <a:t> sotto il profilo fiscale:</a:t>
            </a:r>
            <a:r>
              <a:rPr lang="it-IT" sz="2400" dirty="0"/>
              <a:t> le scritture contabili dei Club devono essere obbligatoriamente tenute relativamente alle </a:t>
            </a:r>
            <a:r>
              <a:rPr lang="it-IT" sz="2400" u="sng" dirty="0"/>
              <a:t>attività commerciali esercitate abitualmente </a:t>
            </a:r>
            <a:r>
              <a:rPr lang="it-IT" sz="2400" dirty="0"/>
              <a:t>(art. 20 DPR 600/73)</a:t>
            </a:r>
            <a:r>
              <a:rPr lang="it-IT" sz="2400" u="sng" dirty="0"/>
              <a:t>.</a:t>
            </a:r>
          </a:p>
        </p:txBody>
      </p:sp>
      <p:pic>
        <p:nvPicPr>
          <p:cNvPr id="5" name="Immagine 1" descr="panathlon-logo-orig">
            <a:extLst>
              <a:ext uri="{FF2B5EF4-FFF2-40B4-BE49-F238E27FC236}">
                <a16:creationId xmlns:a16="http://schemas.microsoft.com/office/drawing/2014/main" xmlns="" id="{7685ADD3-7DFE-408F-B2D4-DB6A5A60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41907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13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2578298"/>
          </a:xfrm>
        </p:spPr>
        <p:txBody>
          <a:bodyPr>
            <a:normAutofit/>
          </a:bodyPr>
          <a:lstStyle/>
          <a:p>
            <a:r>
              <a:rPr lang="it-IT" sz="3600" b="1" dirty="0"/>
              <a:t> INQUADRAMENTO Civilistico dei </a:t>
            </a:r>
            <a:br>
              <a:rPr lang="it-IT" sz="3600" b="1" dirty="0"/>
            </a:br>
            <a:r>
              <a:rPr lang="it-IT" sz="3600" b="1" dirty="0"/>
              <a:t>CLUB </a:t>
            </a:r>
            <a:r>
              <a:rPr lang="it-IT" sz="3600" b="1" dirty="0" err="1"/>
              <a:t>Panathlon</a:t>
            </a:r>
            <a:r>
              <a:rPr lang="it-IT" sz="3600" b="1" dirty="0"/>
              <a:t> Italiani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429000"/>
            <a:ext cx="8147248" cy="2697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     Categoria degli Enti non commerciali</a:t>
            </a:r>
          </a:p>
          <a:p>
            <a:pPr marL="0" indent="0" algn="just">
              <a:buNone/>
            </a:pPr>
            <a:endParaRPr lang="it-IT" sz="2800" b="1" dirty="0"/>
          </a:p>
          <a:p>
            <a:pPr algn="just">
              <a:buFontTx/>
              <a:buChar char="-"/>
            </a:pPr>
            <a:r>
              <a:rPr lang="it-IT" sz="2800" b="1" dirty="0"/>
              <a:t>Associazioni riconosciute</a:t>
            </a:r>
          </a:p>
          <a:p>
            <a:pPr algn="just">
              <a:buFontTx/>
              <a:buChar char="-"/>
            </a:pPr>
            <a:endParaRPr lang="it-IT" sz="2800" b="1" dirty="0"/>
          </a:p>
          <a:p>
            <a:pPr algn="just">
              <a:buFontTx/>
              <a:buChar char="-"/>
            </a:pPr>
            <a:r>
              <a:rPr lang="it-IT" sz="2800" b="1" dirty="0"/>
              <a:t>Associazioni non riconosciute</a:t>
            </a:r>
          </a:p>
          <a:p>
            <a:pPr marL="0" indent="0" algn="just">
              <a:buNone/>
            </a:pPr>
            <a:endParaRPr lang="it-IT" sz="2800" b="1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EDED5D10-D4D6-46E1-973E-FDBB64439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53" y="5327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85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1813" lvl="0" indent="-531813">
              <a:spcBef>
                <a:spcPct val="20000"/>
              </a:spcBef>
            </a:pPr>
            <a: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  <a:t> gestione della contabilita’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it-IT" sz="3600" b="0" dirty="0">
                <a:ea typeface="+mj-ea"/>
                <a:cs typeface="+mj-cs"/>
              </a:rPr>
              <a:t>Club che effettuano solo attività “Istituzionali”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1800" dirty="0">
                <a:solidFill>
                  <a:prstClr val="black"/>
                </a:solidFill>
              </a:rPr>
              <a:t>Non esistono regole specifiche per la gestione delle scritture contabili</a:t>
            </a:r>
          </a:p>
          <a:p>
            <a:pPr marL="0" lvl="0" indent="0">
              <a:buNone/>
            </a:pPr>
            <a:endParaRPr lang="it-IT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it-IT" sz="19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it-IT" sz="19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it-IT" sz="19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it-IT" sz="1900" dirty="0">
              <a:solidFill>
                <a:prstClr val="black"/>
              </a:solidFill>
            </a:endParaRPr>
          </a:p>
          <a:p>
            <a:pPr marL="0" lvl="0" indent="0" algn="just" eaLnBrk="0" hangingPunct="0">
              <a:buNone/>
            </a:pPr>
            <a:r>
              <a:rPr lang="it-IT" sz="1800" dirty="0"/>
              <a:t>Tenuta della contabilità in FORMA LIBERA con l’obiettivo di fornire una rappresentazione del perseguimento dei propri scopi istituzionali</a:t>
            </a:r>
          </a:p>
          <a:p>
            <a:pPr marL="0" indent="0">
              <a:buNone/>
            </a:pPr>
            <a:endParaRPr lang="en-GB" sz="3200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endParaRPr lang="it-IT" sz="1900" dirty="0">
              <a:solidFill>
                <a:srgbClr val="050D2D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1900" dirty="0">
              <a:solidFill>
                <a:srgbClr val="050D2D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1900" dirty="0">
              <a:solidFill>
                <a:srgbClr val="050D2D"/>
              </a:solidFill>
            </a:endParaRPr>
          </a:p>
          <a:p>
            <a:pPr marL="228600" lvl="0" indent="-228600" algn="ctr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endParaRPr lang="it-IT" sz="2800" dirty="0">
              <a:solidFill>
                <a:srgbClr val="050D2D"/>
              </a:solidFill>
            </a:endParaRPr>
          </a:p>
          <a:p>
            <a:pPr marL="0" lvl="0" indent="0">
              <a:buNone/>
            </a:pP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tx1"/>
            </a:solidFill>
            <a:prstDash val="solid"/>
          </a:ln>
        </p:spPr>
        <p:txBody>
          <a:bodyPr>
            <a:normAutofit fontScale="70000" lnSpcReduction="20000"/>
          </a:bodyPr>
          <a:lstStyle/>
          <a:p>
            <a:pPr algn="ctr"/>
            <a:r>
              <a:rPr lang="it-IT" sz="3200" b="0" dirty="0">
                <a:ea typeface="+mj-ea"/>
                <a:cs typeface="+mj-cs"/>
              </a:rPr>
              <a:t>Club che effettuano attività “Istituzionali” e “Commerciali”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ln w="952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endParaRPr lang="it-IT" sz="1900" b="1" u="sng" dirty="0">
              <a:latin typeface="roboto slab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2100" u="sng" dirty="0">
                <a:cs typeface="Times New Roman" pitchFamily="18" charset="0"/>
              </a:rPr>
              <a:t>Obbligo della </a:t>
            </a:r>
            <a:r>
              <a:rPr lang="it-IT" sz="2100" b="1" u="sng" dirty="0">
                <a:cs typeface="Times New Roman" pitchFamily="18" charset="0"/>
              </a:rPr>
              <a:t>CONTABILITÀ SEPARATA 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it-IT" sz="2100" b="1" u="sng" dirty="0"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2100" dirty="0">
                <a:cs typeface="Times New Roman" pitchFamily="18" charset="0"/>
              </a:rPr>
              <a:t>(comma 2, art. 144 TUIR)</a:t>
            </a:r>
            <a:r>
              <a:rPr lang="it-IT" sz="2100" u="sng" dirty="0">
                <a:cs typeface="Times New Roman" pitchFamily="18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it-IT" sz="2100" u="sng" dirty="0"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2100" u="sng" dirty="0">
                <a:cs typeface="Times New Roman" pitchFamily="18" charset="0"/>
              </a:rPr>
              <a:t>per distinguere le attività commerciali dalle istituzionali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100" u="sng" dirty="0">
              <a:cs typeface="Times New Roman" pitchFamily="18" charset="0"/>
            </a:endParaRPr>
          </a:p>
          <a:p>
            <a:pPr lvl="0">
              <a:spcBef>
                <a:spcPts val="0"/>
              </a:spcBef>
              <a:buFontTx/>
              <a:buAutoNum type="arabicParenR"/>
            </a:pPr>
            <a:r>
              <a:rPr lang="it-IT" sz="2100" dirty="0">
                <a:cs typeface="Times New Roman" pitchFamily="18" charset="0"/>
              </a:rPr>
              <a:t>Conferisce trasparenza alla gestione</a:t>
            </a:r>
          </a:p>
          <a:p>
            <a:pPr lvl="0">
              <a:spcBef>
                <a:spcPts val="0"/>
              </a:spcBef>
              <a:buFontTx/>
              <a:buAutoNum type="arabicParenR"/>
            </a:pPr>
            <a:r>
              <a:rPr lang="it-IT" sz="2100" dirty="0">
                <a:cs typeface="Times New Roman" pitchFamily="18" charset="0"/>
              </a:rPr>
              <a:t>Consente la determinazione del reddito d’impresa</a:t>
            </a:r>
          </a:p>
          <a:p>
            <a:pPr lvl="0">
              <a:spcBef>
                <a:spcPts val="0"/>
              </a:spcBef>
              <a:buFontTx/>
              <a:buAutoNum type="arabicParenR"/>
            </a:pPr>
            <a:r>
              <a:rPr lang="it-IT" sz="2100" dirty="0">
                <a:cs typeface="Times New Roman" pitchFamily="18" charset="0"/>
              </a:rPr>
              <a:t>Consente l’individuazione dell’oggetto principale dell’ente e rende più semplice la sua qualificazione ai fini tributari</a:t>
            </a:r>
          </a:p>
          <a:p>
            <a:pPr marL="0" lvl="0" indent="0">
              <a:buNone/>
            </a:pPr>
            <a:endParaRPr lang="it-IT" sz="19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45136" y="3284984"/>
            <a:ext cx="1008062" cy="7921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2F2F2"/>
          </a:solidFill>
          <a:ln w="9525">
            <a:solidFill>
              <a:srgbClr val="050D2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50D2D"/>
              </a:solidFill>
              <a:effectLst/>
              <a:uLnTx/>
              <a:uFillTx/>
              <a:latin typeface="roboto slab"/>
            </a:endParaRPr>
          </a:p>
        </p:txBody>
      </p:sp>
      <p:pic>
        <p:nvPicPr>
          <p:cNvPr id="8" name="Immagine 1" descr="panathlon-logo-orig">
            <a:extLst>
              <a:ext uri="{FF2B5EF4-FFF2-40B4-BE49-F238E27FC236}">
                <a16:creationId xmlns:a16="http://schemas.microsoft.com/office/drawing/2014/main" xmlns="" id="{B980096C-9417-4817-9202-C8C1C7855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468" y="49408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76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cap="small" dirty="0">
                <a:solidFill>
                  <a:prstClr val="black"/>
                </a:solidFill>
              </a:rPr>
              <a:t>gestione della contabilita’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GB" sz="7200" dirty="0"/>
              <a:t>Per I Club </a:t>
            </a:r>
            <a:r>
              <a:rPr lang="it-IT" sz="7200" dirty="0"/>
              <a:t>che</a:t>
            </a:r>
            <a:r>
              <a:rPr lang="en-GB" sz="7200" dirty="0"/>
              <a:t> </a:t>
            </a:r>
            <a:r>
              <a:rPr lang="it-IT" sz="7200" dirty="0"/>
              <a:t>effettuano solo attività </a:t>
            </a:r>
            <a:r>
              <a:rPr lang="it-IT" sz="7200" i="1" dirty="0"/>
              <a:t>istituzionali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7200" dirty="0"/>
          </a:p>
          <a:p>
            <a:pPr>
              <a:lnSpc>
                <a:spcPct val="17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7200" dirty="0"/>
              <a:t>Non vi è obbligo di tenuta di </a:t>
            </a:r>
            <a:r>
              <a:rPr lang="it-IT" sz="7200" b="1" dirty="0"/>
              <a:t>libri contabili</a:t>
            </a:r>
            <a:r>
              <a:rPr lang="it-IT" sz="7200" dirty="0"/>
              <a:t>, ma è di fatto opportuno avere almeno quello di cassa e banca.</a:t>
            </a:r>
          </a:p>
          <a:p>
            <a:pPr>
              <a:lnSpc>
                <a:spcPct val="17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7200" dirty="0"/>
              <a:t>Non vi sono modelli obbligatori per la redazione del RENDICONTO</a:t>
            </a:r>
          </a:p>
          <a:p>
            <a:pPr>
              <a:lnSpc>
                <a:spcPct val="17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7200" dirty="0"/>
              <a:t>Non vi sono obblighi di deposito presso terzi del RENDICONTO che va comunque allegato al verbale dell’assemblea che lo approva.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7200" dirty="0">
              <a:latin typeface="roboto slab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it-IT" sz="7200" b="1" dirty="0"/>
              <a:t>E’ opportuna l’adozione di un sistema contabile “ordinato </a:t>
            </a:r>
            <a:r>
              <a:rPr lang="it-IT" sz="7200" dirty="0">
                <a:ea typeface="Arial Unicode MS" pitchFamily="34" charset="-128"/>
                <a:cs typeface="Arial Unicode MS" pitchFamily="34" charset="-128"/>
              </a:rPr>
              <a:t>annotazione dei fatti gestionali con supporti informatici archiviazione documenti contabili con possibili chiavi di ricerca</a:t>
            </a:r>
          </a:p>
          <a:p>
            <a:pPr marL="0" indent="0" algn="just" eaLnBrk="0" hangingPunct="0">
              <a:buNone/>
            </a:pPr>
            <a:endParaRPr lang="it-IT" sz="5600" dirty="0"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it-IT" sz="3300" dirty="0">
              <a:solidFill>
                <a:prstClr val="black"/>
              </a:solidFill>
            </a:endParaRPr>
          </a:p>
          <a:p>
            <a:pPr lvl="0" eaLnBrk="0" hangingPunct="0">
              <a:buFont typeface="Wingdings" pitchFamily="2" charset="2"/>
              <a:buChar char="ü"/>
            </a:pPr>
            <a:endParaRPr lang="it-IT" dirty="0">
              <a:solidFill>
                <a:srgbClr val="050D2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endParaRPr lang="en-GB" sz="2800" dirty="0">
              <a:solidFill>
                <a:srgbClr val="050D2D"/>
              </a:solidFill>
              <a:latin typeface="roboto slab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endParaRPr lang="en-GB" sz="2800" dirty="0">
              <a:solidFill>
                <a:srgbClr val="050D2D"/>
              </a:solidFill>
              <a:latin typeface="roboto slab"/>
            </a:endParaRPr>
          </a:p>
          <a:p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ABDE8940-A4C0-40D3-AAA0-651C68036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93" y="77018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3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65ED911-9986-4E1F-A57C-278B7CEC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 RENDICONTO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6D16104-9BC2-4493-AA0E-9DC9D6F5F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b="1" dirty="0"/>
              <a:t>Vi è obbligo di predisporre un RENDICONTO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b="1" dirty="0"/>
              <a:t> (previsto dagli artt. 18 e 1713 c.c.)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b="1" dirty="0"/>
          </a:p>
          <a:p>
            <a:pPr marL="0" lvl="0" indent="0" algn="just">
              <a:buNone/>
            </a:pPr>
            <a:r>
              <a:rPr lang="it-IT" dirty="0"/>
              <a:t>Il RENDICONTO deve essere approvato dall’Assemblea degli Associati con verbale da conservare agli atti del Club (art. 20 del c.c.)</a:t>
            </a:r>
            <a:r>
              <a:rPr lang="en-GB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lvl="0" indent="0" algn="just">
              <a:buNone/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  <a:p>
            <a:pPr marL="0" lvl="0" indent="0" algn="just">
              <a:buNone/>
            </a:pPr>
            <a:r>
              <a:rPr lang="en-GB" dirty="0">
                <a:ea typeface="Arial Unicode MS" pitchFamily="34" charset="-128"/>
                <a:cs typeface="Arial Unicode MS" pitchFamily="34" charset="-128"/>
              </a:rPr>
              <a:t>CRITERIO PRESCELTO PER LA CONTABILIZZAZIONE</a:t>
            </a:r>
            <a:endParaRPr lang="en-GB" b="1" dirty="0"/>
          </a:p>
          <a:p>
            <a:pPr lvl="0" algn="just" eaLnBrk="0" hangingPunct="0">
              <a:buFont typeface="Wingdings" panose="05000000000000000000" pitchFamily="2" charset="2"/>
              <a:buChar char="ü"/>
            </a:pPr>
            <a:r>
              <a:rPr lang="en-GB" dirty="0" err="1"/>
              <a:t>Contabilità</a:t>
            </a:r>
            <a:r>
              <a:rPr lang="en-GB" dirty="0"/>
              <a:t> per CASSA</a:t>
            </a:r>
          </a:p>
          <a:p>
            <a:pPr lvl="0" algn="just" eaLnBrk="0" hangingPunct="0">
              <a:buFont typeface="Wingdings" panose="05000000000000000000" pitchFamily="2" charset="2"/>
              <a:buChar char="ü"/>
            </a:pPr>
            <a:endParaRPr lang="en-GB" dirty="0"/>
          </a:p>
          <a:p>
            <a:pPr lvl="0" algn="just" eaLnBrk="0" hangingPunct="0">
              <a:buFont typeface="Wingdings" panose="05000000000000000000" pitchFamily="2" charset="2"/>
              <a:buChar char="ü"/>
            </a:pPr>
            <a:r>
              <a:rPr lang="en-GB" dirty="0" err="1"/>
              <a:t>Contabilità</a:t>
            </a:r>
            <a:r>
              <a:rPr lang="en-GB" dirty="0"/>
              <a:t> per COMPETENZA (</a:t>
            </a:r>
            <a:r>
              <a:rPr lang="en-GB" dirty="0" err="1"/>
              <a:t>preferibile</a:t>
            </a:r>
            <a:r>
              <a:rPr lang="en-GB" dirty="0"/>
              <a:t>)</a:t>
            </a:r>
          </a:p>
          <a:p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90D5CA22-66DF-4BF0-A6A9-4E1DE6542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31898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43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cap="small" dirty="0"/>
              <a:t> gestione della contabilita’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GB" sz="2600" dirty="0"/>
              <a:t>Per I Club </a:t>
            </a:r>
            <a:r>
              <a:rPr lang="it-IT" sz="2600" dirty="0"/>
              <a:t>che</a:t>
            </a:r>
            <a:r>
              <a:rPr lang="en-GB" sz="2600" dirty="0"/>
              <a:t> </a:t>
            </a:r>
            <a:r>
              <a:rPr lang="it-IT" sz="2600" dirty="0"/>
              <a:t>effettuano attività </a:t>
            </a:r>
            <a:r>
              <a:rPr lang="it-IT" sz="2600" i="1" dirty="0"/>
              <a:t>istituzionali</a:t>
            </a:r>
            <a:r>
              <a:rPr lang="it-IT" sz="2600" dirty="0"/>
              <a:t> e </a:t>
            </a:r>
            <a:r>
              <a:rPr lang="it-IT" sz="2600" i="1" dirty="0"/>
              <a:t>commerciali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600" b="1" u="sng" dirty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600" b="1" u="sng" dirty="0"/>
              <a:t>sotto il profilo fiscale</a:t>
            </a:r>
            <a:r>
              <a:rPr lang="it-IT" sz="2600" dirty="0"/>
              <a:t> (ex art. 20 DPR 600/73):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it-IT" sz="2600" dirty="0"/>
              <a:t>tenuta obbligatoria scritture contabili (art. 14)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it-IT" sz="2600" dirty="0"/>
              <a:t>Redazione dell’inventario e bilancio (art. 15)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it-IT" sz="2600" dirty="0"/>
              <a:t>Compilazione registro beni ammortizzabili (art. 16)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ü"/>
            </a:pPr>
            <a:r>
              <a:rPr lang="it-IT" sz="2600" dirty="0"/>
              <a:t>Contabilità semplificata per le imprese minori (art. 18)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600" dirty="0"/>
              <a:t>	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600" b="1" dirty="0"/>
              <a:t>NON</a:t>
            </a:r>
            <a:r>
              <a:rPr lang="it-IT" sz="2600" dirty="0"/>
              <a:t> rilevano: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2600" dirty="0"/>
              <a:t>le attività istituzionali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2600" dirty="0"/>
              <a:t>le attività commerciali occasionali.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endParaRPr lang="it-IT" sz="2600" dirty="0"/>
          </a:p>
          <a:p>
            <a:pPr marL="0" indent="0">
              <a:buNone/>
            </a:pPr>
            <a:r>
              <a:rPr lang="it-IT" sz="3300" dirty="0">
                <a:solidFill>
                  <a:prstClr val="black"/>
                </a:solidFill>
              </a:rPr>
              <a:t>Quindi: Contabilità separata</a:t>
            </a:r>
          </a:p>
          <a:p>
            <a:pPr lvl="0" eaLnBrk="0" hangingPunct="0">
              <a:buFont typeface="Wingdings" pitchFamily="2" charset="2"/>
              <a:buChar char="ü"/>
            </a:pPr>
            <a:endParaRPr lang="it-IT" dirty="0">
              <a:solidFill>
                <a:srgbClr val="050D2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endParaRPr lang="en-GB" sz="2800" dirty="0">
              <a:solidFill>
                <a:srgbClr val="050D2D"/>
              </a:solidFill>
              <a:latin typeface="roboto slab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q"/>
            </a:pPr>
            <a:endParaRPr lang="en-GB" sz="2800" dirty="0">
              <a:solidFill>
                <a:srgbClr val="050D2D"/>
              </a:solidFill>
              <a:latin typeface="roboto slab"/>
            </a:endParaRPr>
          </a:p>
          <a:p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AED2E57B-AB43-475E-9881-911ADEC1F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7958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69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cap="small" dirty="0"/>
              <a:t> la gestione finanziaria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/>
              <a:t>Per gli Enti NP  € 1.000,00 è il limite di utilizzo del denaro contante (per tutti gli altri soggetti limite di € 3.000,00). Deve essere aperto un c/c bancario o postale.</a:t>
            </a:r>
          </a:p>
          <a:p>
            <a:pPr marL="0" indent="0">
              <a:buNone/>
            </a:pPr>
            <a:endParaRPr lang="it-IT" sz="1800" b="1" dirty="0"/>
          </a:p>
          <a:p>
            <a:pPr marL="0" indent="0">
              <a:buNone/>
            </a:pPr>
            <a:r>
              <a:rPr lang="it-IT" sz="1800" b="1" dirty="0"/>
              <a:t>La non ottemperanza dell’obbligo di tracciabilità dei pagamenti e dei versamenti comporta, </a:t>
            </a:r>
            <a:r>
              <a:rPr lang="it-IT" sz="1800" dirty="0"/>
              <a:t>a norma dell’art. 25 comma 5, della L. n. 133/1999: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+mj-lt"/>
              <a:buAutoNum type="arabicPeriod"/>
            </a:pPr>
            <a:r>
              <a:rPr lang="it-IT" sz="1800" b="1" dirty="0"/>
              <a:t> l’applicazione delle sanzioni previste dall’art. 11 del D. Lgs. 18 dicembre</a:t>
            </a:r>
          </a:p>
          <a:p>
            <a:pPr marL="0" indent="0">
              <a:buNone/>
            </a:pPr>
            <a:r>
              <a:rPr lang="it-IT" sz="1800" b="1" dirty="0"/>
              <a:t>        1997, n. 471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+mj-lt"/>
              <a:buAutoNum type="arabicPeriod" startAt="2"/>
            </a:pPr>
            <a:r>
              <a:rPr lang="it-IT" sz="1800" b="1" dirty="0"/>
              <a:t> non più la decadenza dalle agevolazioni di cui alla L. 16 dicembre 1991, n. 398</a:t>
            </a:r>
            <a:r>
              <a:rPr lang="it-IT" sz="1800" dirty="0">
                <a:latin typeface="Tahoma"/>
              </a:rPr>
              <a:t>.</a:t>
            </a:r>
          </a:p>
          <a:p>
            <a:pPr>
              <a:buFont typeface="+mj-lt"/>
              <a:buAutoNum type="arabicPeriod" startAt="2"/>
            </a:pPr>
            <a:endParaRPr lang="it-IT" sz="1800" dirty="0">
              <a:latin typeface="Tahoma"/>
            </a:endParaRPr>
          </a:p>
          <a:p>
            <a:pPr marL="0" indent="0">
              <a:buNone/>
            </a:pPr>
            <a:endParaRPr lang="it-IT" sz="1800" dirty="0">
              <a:latin typeface="Tahoma"/>
            </a:endParaRPr>
          </a:p>
          <a:p>
            <a:pPr>
              <a:buFont typeface="+mj-lt"/>
              <a:buAutoNum type="arabicPeriod" startAt="3"/>
            </a:pPr>
            <a:r>
              <a:rPr lang="it-IT" sz="1800" b="1" dirty="0"/>
              <a:t>Principio del </a:t>
            </a:r>
            <a:r>
              <a:rPr lang="it-IT" sz="1800" b="1" i="1" dirty="0"/>
              <a:t>favor rei</a:t>
            </a:r>
            <a:r>
              <a:rPr lang="it-IT" sz="1800" b="1" dirty="0"/>
              <a:t> </a:t>
            </a:r>
            <a:r>
              <a:rPr lang="it-IT" sz="1800" dirty="0"/>
              <a:t>per violazioni ante legge 190/2014.</a:t>
            </a:r>
          </a:p>
          <a:p>
            <a:pPr marL="0" indent="0">
              <a:buNone/>
            </a:pPr>
            <a:endParaRPr lang="it-IT" sz="1800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E3D2C743-4BD3-4F92-917C-A4BA2882D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512" y="55432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5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it-IT" sz="3600" b="1" cap="small" dirty="0"/>
              <a:t>ASPETTI FISCALI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309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900" dirty="0"/>
              <a:t>Se si svolge attività commerciale:</a:t>
            </a:r>
          </a:p>
          <a:p>
            <a:pPr marL="0" indent="0">
              <a:buNone/>
            </a:pPr>
            <a:endParaRPr lang="it-IT" sz="3900" dirty="0"/>
          </a:p>
          <a:p>
            <a:pPr marL="0" indent="0">
              <a:buNone/>
            </a:pPr>
            <a:r>
              <a:rPr lang="it-IT" sz="4000" b="1" dirty="0"/>
              <a:t>obbligo delle dichiarazioni: redditi, IVA, IRAP, 	sostituti d’imposta (770), Intrastat, Black list, 	</a:t>
            </a:r>
            <a:r>
              <a:rPr lang="it-IT" sz="4000" b="1" u="sng" dirty="0"/>
              <a:t>Spesometro</a:t>
            </a:r>
          </a:p>
          <a:p>
            <a:endParaRPr lang="it-IT" sz="1800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52E3FE67-AFC0-42BD-A978-539B499BB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52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8514F1-F54E-4FE3-9542-C6370A28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Fatturazione elettronica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6E768E3-F363-4971-8F93-3C6D13FDA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Sotto il limite di € 65.000,00 per incassi commerciali non vi è obbligo di emissione delle fatture in forma elettronica.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Sopra tale limite vanno osservate le norme ordinarie e quindi fatture elettroniche con quel che ne consegue.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55E4BC1A-C91C-4B3A-830B-52B9D3485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34773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47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  <a:t> distinzione tra imposte dirette ed iva</a:t>
            </a:r>
            <a:b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28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it-IT" sz="1800" b="1" i="1" dirty="0"/>
              <a:t>ENTI COMMERCIALI</a:t>
            </a:r>
            <a:r>
              <a:rPr lang="it-IT" sz="1800" dirty="0"/>
              <a:t>: I proventi di qualsiasi fonte confluiscono in un’unica categoria reddituale: il reddito d’impresa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it-IT" sz="1800" dirty="0"/>
          </a:p>
          <a:p>
            <a:pPr lvl="0"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sz="1800" b="1" i="1" dirty="0"/>
              <a:t>ENTI NON COMMERCIALI </a:t>
            </a:r>
            <a:r>
              <a:rPr lang="it-IT" sz="1800" dirty="0"/>
              <a:t>(Artt. 73, 143-150 TUIR): L’attribuzione del reddito imponibile avviene con modalità analoghe a quelle previste per le persone fisiche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it-IT" sz="1800" dirty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1800" i="1" dirty="0"/>
              <a:t>Norme fiscali di riferimento</a:t>
            </a:r>
            <a:r>
              <a:rPr lang="it-IT" sz="1800" dirty="0"/>
              <a:t>:</a:t>
            </a:r>
          </a:p>
          <a:p>
            <a:pPr marL="0" lv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it-IT" sz="1800" dirty="0"/>
          </a:p>
          <a:p>
            <a:pPr marL="0" lvl="0" indent="0" algn="just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1800" b="1" u="sng" dirty="0"/>
              <a:t>IMPOSTE DIRETTE</a:t>
            </a:r>
          </a:p>
          <a:p>
            <a:pPr marL="0" lv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it-IT" sz="1800" dirty="0"/>
          </a:p>
          <a:p>
            <a:pPr lvl="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GB" sz="1800" b="1" dirty="0"/>
              <a:t>ENTI NON COMMERCIALI 	(artt. 143 -150 TUIR)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GB" sz="1800" b="1" dirty="0">
                <a:cs typeface="Times New Roman" pitchFamily="18" charset="0"/>
              </a:rPr>
              <a:t>ASSOCIAZIONI NO PROFIT	(art. 148 TUIR)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sz="1800" b="1" dirty="0">
                <a:cs typeface="Times New Roman" pitchFamily="18" charset="0"/>
              </a:rPr>
              <a:t>ONLUS			(art. 150 TUIR e art. 10-29 d.lgs. 460/97)</a:t>
            </a:r>
            <a:endParaRPr lang="it-IT" sz="1800" dirty="0"/>
          </a:p>
          <a:p>
            <a:pPr lvl="0"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it-IT" sz="1800" dirty="0"/>
          </a:p>
          <a:p>
            <a:pPr marL="0" indent="0">
              <a:buNone/>
            </a:pPr>
            <a:r>
              <a:rPr lang="it-IT" sz="1900" b="1" u="sng" dirty="0"/>
              <a:t>IVA: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900" b="1" dirty="0"/>
              <a:t>art. 4, comma 4, DPR 633/72</a:t>
            </a:r>
            <a:r>
              <a:rPr lang="it-IT" sz="19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900" b="1" dirty="0"/>
              <a:t>art. 19 ter, DPR 633/72</a:t>
            </a:r>
          </a:p>
          <a:p>
            <a:pPr marL="0" indent="0">
              <a:buNone/>
            </a:pPr>
            <a:endParaRPr lang="it-IT" sz="1800" b="1" u="sng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FB293BC8-FCB5-4BD6-ACDE-04BB112FF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19420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1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  <a:t> distinzione tra imposte dirette ed iva</a:t>
            </a:r>
            <a:br>
              <a:rPr lang="it-IT" sz="28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28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166018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it-IT" sz="2800" b="1" dirty="0"/>
              <a:t>Non si considerano attività commerciali (art. 4, comma 4, DPR 633/72):</a:t>
            </a:r>
          </a:p>
          <a:p>
            <a:pPr marL="0" lvl="0" indent="0">
              <a:buNone/>
            </a:pPr>
            <a:endParaRPr lang="it-IT" sz="1700" b="1" dirty="0"/>
          </a:p>
          <a:p>
            <a:pPr marL="0" lvl="0" indent="0">
              <a:buNone/>
            </a:pPr>
            <a:endParaRPr lang="it-IT" sz="1700" b="1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it-IT" sz="2800" dirty="0"/>
              <a:t>prestazioni di servizi solo se </a:t>
            </a:r>
            <a:r>
              <a:rPr lang="it-IT" sz="2800" u="sng" dirty="0"/>
              <a:t>rese in conformità agli scopi istituzionali</a:t>
            </a:r>
            <a:r>
              <a:rPr lang="it-IT" sz="2800" dirty="0"/>
              <a:t> ai propri associati o ad associazioni con la stessa attività statutaria istituzionale (No </a:t>
            </a:r>
            <a:r>
              <a:rPr lang="it-IT" sz="2800" dirty="0" err="1"/>
              <a:t>RunTS</a:t>
            </a:r>
            <a:r>
              <a:rPr lang="it-IT" sz="2800" dirty="0"/>
              <a:t>)</a:t>
            </a:r>
          </a:p>
          <a:p>
            <a:pPr marL="0" lvl="0" indent="0" algn="just">
              <a:buNone/>
            </a:pPr>
            <a:endParaRPr lang="it-IT" sz="2800" dirty="0"/>
          </a:p>
          <a:p>
            <a:pPr lvl="0" algn="just" eaLnBrk="0" hangingPunct="0">
              <a:buFont typeface="Wingdings" panose="05000000000000000000" pitchFamily="2" charset="2"/>
              <a:buChar char="ü"/>
            </a:pPr>
            <a:r>
              <a:rPr lang="it-IT" sz="2800" u="sng" dirty="0"/>
              <a:t>solo se effettuate da</a:t>
            </a:r>
            <a:r>
              <a:rPr lang="it-IT" sz="2800" dirty="0"/>
              <a:t> associazioni politiche, sindacali e di categoria, religiose, assistenziali, </a:t>
            </a:r>
            <a:r>
              <a:rPr lang="it-IT" sz="2800" b="1" dirty="0"/>
              <a:t>culturali</a:t>
            </a:r>
            <a:r>
              <a:rPr lang="it-IT" sz="2800" dirty="0"/>
              <a:t>, sportive, di promozione sociale e di formazione extra-scolastica 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1700" dirty="0">
              <a:ea typeface="+mj-ea"/>
              <a:cs typeface="+mj-cs"/>
            </a:endParaRPr>
          </a:p>
          <a:p>
            <a:pPr marL="0" lvl="0" indent="0" eaLnBrk="0" hangingPunct="0">
              <a:lnSpc>
                <a:spcPct val="90000"/>
              </a:lnSpc>
              <a:buNone/>
            </a:pPr>
            <a:endParaRPr lang="it-IT" sz="1700" dirty="0"/>
          </a:p>
          <a:p>
            <a:pPr marL="0" lvl="0" indent="0" eaLnBrk="0" hangingPunct="0">
              <a:lnSpc>
                <a:spcPct val="90000"/>
              </a:lnSpc>
              <a:buNone/>
            </a:pPr>
            <a:endParaRPr lang="it-IT" sz="1600" dirty="0"/>
          </a:p>
          <a:p>
            <a:pPr lvl="0" eaLnBrk="0" hangingPunct="0">
              <a:lnSpc>
                <a:spcPct val="90000"/>
              </a:lnSpc>
              <a:buFont typeface="Arial" charset="0"/>
              <a:buChar char="•"/>
            </a:pPr>
            <a:endParaRPr lang="it-IT" sz="1600" dirty="0">
              <a:solidFill>
                <a:srgbClr val="050D2D"/>
              </a:solidFill>
              <a:ea typeface="+mj-ea"/>
              <a:cs typeface="+mj-cs"/>
            </a:endParaRPr>
          </a:p>
          <a:p>
            <a:pPr lvl="0" eaLnBrk="0" hangingPunct="0">
              <a:lnSpc>
                <a:spcPct val="90000"/>
              </a:lnSpc>
              <a:buFont typeface="Arial" charset="0"/>
              <a:buChar char="•"/>
            </a:pPr>
            <a:endParaRPr lang="it-IT" dirty="0">
              <a:solidFill>
                <a:srgbClr val="050D2D"/>
              </a:solidFill>
              <a:latin typeface="Calibri" pitchFamily="34" charset="0"/>
            </a:endParaRPr>
          </a:p>
          <a:p>
            <a:pPr lvl="0" eaLnBrk="0" hangingPunct="0">
              <a:lnSpc>
                <a:spcPct val="90000"/>
              </a:lnSpc>
              <a:buFont typeface="Arial" charset="0"/>
              <a:buChar char="•"/>
            </a:pPr>
            <a:endParaRPr lang="it-IT" dirty="0">
              <a:solidFill>
                <a:srgbClr val="050D2D"/>
              </a:solidFill>
              <a:latin typeface="Calibri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it-IT" dirty="0">
              <a:solidFill>
                <a:prstClr val="black"/>
              </a:solidFill>
            </a:endParaRPr>
          </a:p>
          <a:p>
            <a:pPr marL="0" lvl="0" indent="0" eaLnBrk="0" hangingPunct="0">
              <a:buNone/>
            </a:pPr>
            <a:endParaRPr lang="it-IT" sz="2200" dirty="0">
              <a:solidFill>
                <a:srgbClr val="050D2D"/>
              </a:solidFill>
              <a:latin typeface="Calibri" pitchFamily="34" charset="0"/>
            </a:endParaRPr>
          </a:p>
          <a:p>
            <a:pPr marL="0" lvl="0" indent="0" eaLnBrk="0" hangingPunct="0">
              <a:buNone/>
            </a:pPr>
            <a:endParaRPr lang="it-IT" sz="2200" dirty="0">
              <a:solidFill>
                <a:srgbClr val="050D2D"/>
              </a:solidFill>
              <a:latin typeface="Calibri" pitchFamily="34" charset="0"/>
            </a:endParaRPr>
          </a:p>
          <a:p>
            <a:pPr lvl="0" algn="ctr" eaLnBrk="0" hangingPunct="0">
              <a:buFont typeface="Arial" charset="0"/>
              <a:buChar char="•"/>
            </a:pPr>
            <a:endParaRPr lang="it-IT" sz="2500" b="1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46DAEA33-A8B5-4BB3-B93B-7A32F7F84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277" y="55721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87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4F63630-5679-487F-9A23-12B1B6B6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F99E6A7-1AEF-46E5-8CAC-E21BACA6E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b="1" dirty="0"/>
              <a:t>L’IVA PER CLUB CON SOLO ATTIVITÀ ISTITUZIONALE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(ART. 19 TER D.P.R.633/72) L’Iva su acquisti dell’attività istituzionale è </a:t>
            </a:r>
            <a:r>
              <a:rPr lang="it-IT" u="sng" dirty="0"/>
              <a:t>indetraibile e viene </a:t>
            </a:r>
            <a:r>
              <a:rPr lang="it-IT" dirty="0"/>
              <a:t>assolta al momento dell’effettuazione dell’operazione con modalità ordinarie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b="1" dirty="0"/>
              <a:t>L’IVA PER CLUB CON ATTIVITÀ COMMERCIALE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(ART. 19 TER D.P.R.633/72) Iva detraibile su acquisti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it-IT" dirty="0"/>
              <a:t>Solo per acquisti relativi ad attività commerciale (art. 19 ter, co.1 DPR 633/72)</a:t>
            </a:r>
          </a:p>
          <a:p>
            <a:pPr lvl="0" algn="just" eaLnBrk="0" hangingPunct="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dirty="0"/>
              <a:t>Solo se è tenuta una contabilità separata in modo regolare ai sensi dell’art. 20/20 bis DPR 600/73  (art. 19 ter, co.2, DPR 633/72)</a:t>
            </a:r>
          </a:p>
          <a:p>
            <a:pPr marL="0" lvl="0" indent="0" algn="just" eaLnBrk="0" hangingPunct="0">
              <a:lnSpc>
                <a:spcPct val="90000"/>
              </a:lnSpc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E5842302-16CF-4448-9B34-3DE6EFF95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2076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2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RIFERIMENTI NORMATIVI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lvl="0" indent="-60960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/>
              <a:t>Riferimenti normativi:</a:t>
            </a:r>
          </a:p>
          <a:p>
            <a:pPr marL="609600" lvl="0" indent="-609600" algn="ctr">
              <a:lnSpc>
                <a:spcPct val="90000"/>
              </a:lnSpc>
              <a:spcBef>
                <a:spcPts val="1000"/>
              </a:spcBef>
              <a:buNone/>
            </a:pPr>
            <a:endParaRPr lang="it-IT" sz="2400" b="1" dirty="0"/>
          </a:p>
          <a:p>
            <a:pPr marL="609600" lvl="0" indent="-609600" algn="just">
              <a:lnSpc>
                <a:spcPct val="90000"/>
              </a:lnSpc>
              <a:spcBef>
                <a:spcPts val="1000"/>
              </a:spcBef>
              <a:buFontTx/>
              <a:buAutoNum type="alphaLcParenR"/>
            </a:pPr>
            <a:endParaRPr lang="it-IT" sz="2400" b="1" dirty="0"/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/>
              <a:t>	Art. 14 e seguenti Codice Civile	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400" b="1" dirty="0"/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/>
              <a:t>	Art. 36 e seguenti Codice Civile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400" b="1" dirty="0"/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/>
              <a:t>	Art. 143  DPR 917/86 (TUIR) </a:t>
            </a:r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endParaRPr lang="it-IT" sz="2400" b="1" dirty="0"/>
          </a:p>
          <a:p>
            <a:pPr marL="0" lvl="0" indent="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/>
              <a:t>	Art. 148  comma 8 TUIR</a:t>
            </a:r>
          </a:p>
          <a:p>
            <a:pPr marL="609600" lvl="0" indent="-609600" algn="just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800" dirty="0">
                <a:latin typeface="roboto slab"/>
              </a:rPr>
              <a:t>	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21D50FC0-1AF9-4DE8-9871-18F02EE4B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88899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93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> i regimi fiscali correlati alla gestione contabile</a:t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31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7085" y="1268760"/>
            <a:ext cx="8199715" cy="4896544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it-IT" sz="1600" b="1" dirty="0">
                <a:ea typeface="+mj-ea"/>
                <a:cs typeface="+mj-cs"/>
              </a:rPr>
              <a:t>Contabilità semplificata  </a:t>
            </a:r>
            <a:r>
              <a:rPr lang="it-IT" sz="1600" dirty="0"/>
              <a:t>PER CLUB che svolgono </a:t>
            </a:r>
            <a:r>
              <a:rPr lang="it-IT" sz="1600" u="sng" dirty="0"/>
              <a:t>attività commerciali</a:t>
            </a:r>
            <a:r>
              <a:rPr lang="it-IT" sz="1600" dirty="0"/>
              <a:t> con ricavi </a:t>
            </a:r>
            <a:r>
              <a:rPr lang="it-IT" sz="1600" i="1" dirty="0"/>
              <a:t>fino</a:t>
            </a:r>
            <a:r>
              <a:rPr lang="it-IT" sz="1600" dirty="0"/>
              <a:t> a:</a:t>
            </a:r>
          </a:p>
          <a:p>
            <a:pPr lvl="0" eaLnBrk="0" hangingPunct="0">
              <a:buNone/>
            </a:pPr>
            <a:r>
              <a:rPr lang="it-IT" sz="1600" dirty="0"/>
              <a:t>				€ 400.000 per prestazioni di servizi</a:t>
            </a:r>
          </a:p>
          <a:p>
            <a:pPr lvl="0" eaLnBrk="0" hangingPunct="0">
              <a:buNone/>
            </a:pPr>
            <a:r>
              <a:rPr lang="it-IT" sz="1600" dirty="0"/>
              <a:t>				€ 700.000 per altre attività</a:t>
            </a:r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Assoggettamento agli obblighi IVA (titolo II DPR 633/72) relativi a </a:t>
            </a:r>
            <a:r>
              <a:rPr lang="it-IT" sz="1600" i="1" dirty="0"/>
              <a:t>fatturazione </a:t>
            </a:r>
            <a:r>
              <a:rPr lang="it-IT" sz="1600" dirty="0"/>
              <a:t>(emissione di fatture, scontrini e ricevute fiscali)</a:t>
            </a:r>
            <a:r>
              <a:rPr lang="it-IT" sz="1600" i="1" dirty="0"/>
              <a:t>, registrazione e dichiarazione</a:t>
            </a:r>
            <a:endParaRPr lang="it-IT" sz="1600" dirty="0"/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Tenuta di tutti i registri IVA su cui annotare tutte le operazioni commerciali e non, anche non soggette ad IVA</a:t>
            </a:r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Non obbligatorietà del libro giornale, libro inventari, registro dei beni ammortizzabili. </a:t>
            </a:r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Tenuta del libri previsti dalla normativa lavoristica</a:t>
            </a:r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Opportunità (o obbligo statutario) di tenuta dei seguenti libri:</a:t>
            </a:r>
          </a:p>
          <a:p>
            <a:pPr lvl="3" eaLnBrk="0" hangingPunct="0">
              <a:buFont typeface="Arial" panose="020B0604020202020204" pitchFamily="34" charset="0"/>
              <a:buChar char="•"/>
            </a:pPr>
            <a:r>
              <a:rPr lang="it-IT" sz="1600" dirty="0"/>
              <a:t>LIBRO ASSOCIATI</a:t>
            </a:r>
          </a:p>
          <a:p>
            <a:pPr lvl="3" eaLnBrk="0" hangingPunct="0">
              <a:buFont typeface="Arial" panose="020B0604020202020204" pitchFamily="34" charset="0"/>
              <a:buChar char="•"/>
            </a:pPr>
            <a:r>
              <a:rPr lang="it-IT" sz="1600" dirty="0"/>
              <a:t>LIBRO VERBALI ASSEMBLEE DEGLI ASSOCIATI</a:t>
            </a:r>
          </a:p>
          <a:p>
            <a:pPr lvl="3" eaLnBrk="0" hangingPunct="0">
              <a:buFont typeface="Arial" panose="020B0604020202020204" pitchFamily="34" charset="0"/>
              <a:buChar char="•"/>
            </a:pPr>
            <a:r>
              <a:rPr lang="it-IT" sz="1600" dirty="0"/>
              <a:t>LIBRO DEI VERBALI DEL CONSIGLIO DIRETTIVO</a:t>
            </a:r>
          </a:p>
          <a:p>
            <a:pPr lvl="3" eaLnBrk="0" hangingPunct="0">
              <a:buFont typeface="Arial" panose="020B0604020202020204" pitchFamily="34" charset="0"/>
              <a:buChar char="•"/>
            </a:pPr>
            <a:r>
              <a:rPr lang="it-IT" sz="1600" dirty="0"/>
              <a:t>LIBRO DEI VERBALI DEI REVISORI </a:t>
            </a:r>
          </a:p>
          <a:p>
            <a:pPr lvl="3" eaLnBrk="0" hangingPunct="0">
              <a:buFont typeface="Arial" panose="020B0604020202020204" pitchFamily="34" charset="0"/>
              <a:buChar char="•"/>
            </a:pPr>
            <a:r>
              <a:rPr lang="it-IT" sz="1600" dirty="0"/>
              <a:t>LIBRI LAVORO  (se vi sono dipendenti)</a:t>
            </a:r>
          </a:p>
          <a:p>
            <a:pPr lvl="0" eaLnBrk="0" hangingPunct="0">
              <a:buFont typeface="Wingdings" pitchFamily="2" charset="2"/>
              <a:buChar char="ü"/>
            </a:pPr>
            <a:r>
              <a:rPr lang="it-IT" sz="1600" dirty="0"/>
              <a:t>Eventuali libri e scritture previsti da leggi speciali in relazione </a:t>
            </a:r>
          </a:p>
          <a:p>
            <a:pPr marL="0" lvl="0" indent="0" eaLnBrk="0" hangingPunct="0">
              <a:buNone/>
            </a:pPr>
            <a:r>
              <a:rPr lang="it-IT" sz="1600" dirty="0"/>
              <a:t>        alla natura dell’attività esercitata</a:t>
            </a:r>
          </a:p>
          <a:p>
            <a:pPr marL="0" lvl="0" indent="0" eaLnBrk="0" hangingPunct="0">
              <a:buNone/>
            </a:pPr>
            <a:endParaRPr lang="it-IT" sz="1600" dirty="0">
              <a:solidFill>
                <a:srgbClr val="050D2D"/>
              </a:solidFill>
            </a:endParaRPr>
          </a:p>
          <a:p>
            <a:pPr lvl="0">
              <a:buFont typeface="+mj-lt"/>
              <a:buAutoNum type="arabicPeriod" startAt="2"/>
            </a:pPr>
            <a:endParaRPr lang="it-IT" sz="1600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DC9B56A9-88C3-41A7-838A-C63EBA858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22366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0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>LEGGE 398/1991</a:t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31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>
            <a:noAutofit/>
          </a:bodyPr>
          <a:lstStyle/>
          <a:p>
            <a:pPr lvl="0" algn="ctr" eaLnBrk="0" hangingPunct="0">
              <a:buNone/>
            </a:pPr>
            <a:endParaRPr lang="it-IT" sz="1800" dirty="0">
              <a:latin typeface="Calibri" pitchFamily="34" charset="0"/>
            </a:endParaRPr>
          </a:p>
          <a:p>
            <a:pPr lvl="0" algn="ctr" eaLnBrk="0" hangingPunct="0">
              <a:buNone/>
            </a:pPr>
            <a:endParaRPr lang="it-IT" sz="1800" dirty="0">
              <a:latin typeface="Calibri" pitchFamily="34" charset="0"/>
            </a:endParaRPr>
          </a:p>
          <a:p>
            <a:pPr lvl="0" eaLnBrk="0" hangingPunct="0">
              <a:buNone/>
            </a:pPr>
            <a:r>
              <a:rPr lang="it-IT" sz="2400" dirty="0">
                <a:latin typeface="Calibri" pitchFamily="34" charset="0"/>
              </a:rPr>
              <a:t>L’agevolazione prevista dalla Legge 398/91 dal primo gennaio 2018 </a:t>
            </a:r>
            <a:r>
              <a:rPr lang="it-IT" sz="2400" b="1" dirty="0">
                <a:latin typeface="Calibri" pitchFamily="34" charset="0"/>
              </a:rPr>
              <a:t>non è più applicabile</a:t>
            </a:r>
            <a:r>
              <a:rPr lang="it-IT" sz="2400" dirty="0">
                <a:latin typeface="Calibri" pitchFamily="34" charset="0"/>
              </a:rPr>
              <a:t> per gli Enti Culturali</a:t>
            </a:r>
          </a:p>
          <a:p>
            <a:pPr lvl="0" eaLnBrk="0" hangingPunct="0">
              <a:buNone/>
            </a:pPr>
            <a:endParaRPr lang="it-IT" sz="2400" dirty="0">
              <a:latin typeface="Calibri" pitchFamily="34" charset="0"/>
            </a:endParaRPr>
          </a:p>
          <a:p>
            <a:pPr lvl="0" algn="just" eaLnBrk="0" hangingPunct="0">
              <a:buNone/>
            </a:pPr>
            <a:r>
              <a:rPr lang="it-IT" sz="2400" dirty="0">
                <a:latin typeface="Calibri" pitchFamily="34" charset="0"/>
              </a:rPr>
              <a:t>La più significativa differenza è reperibile nel terzo comma dell’art. 148 del </a:t>
            </a:r>
            <a:r>
              <a:rPr lang="it-IT" sz="2400" dirty="0" err="1">
                <a:latin typeface="Calibri" pitchFamily="34" charset="0"/>
              </a:rPr>
              <a:t>Tuir</a:t>
            </a:r>
            <a:r>
              <a:rPr lang="it-IT" sz="2400" dirty="0">
                <a:latin typeface="Calibri" pitchFamily="34" charset="0"/>
              </a:rPr>
              <a:t> ove gli incassi per attività di servizi resi agli associati, che solo per le Associazioni sportive mantiene la de-commercializzazione e quindi la de-tassazione, rientra nell’attività commerciale e quindi va applicata Iva ed </a:t>
            </a:r>
            <a:r>
              <a:rPr lang="it-IT" sz="2400" dirty="0" err="1">
                <a:latin typeface="Calibri" pitchFamily="34" charset="0"/>
              </a:rPr>
              <a:t>Ires</a:t>
            </a:r>
            <a:r>
              <a:rPr lang="it-IT" sz="2400" dirty="0">
                <a:latin typeface="Calibri" pitchFamily="34" charset="0"/>
              </a:rPr>
              <a:t> ed Irap.</a:t>
            </a:r>
          </a:p>
          <a:p>
            <a:pPr marL="0" lvl="0" indent="0">
              <a:buNone/>
            </a:pPr>
            <a:endParaRPr lang="it-IT" sz="1800" dirty="0">
              <a:solidFill>
                <a:prstClr val="black"/>
              </a:solidFill>
            </a:endParaRP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DEC8CDE2-B503-4EA9-AD9E-B000D02B1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7949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41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1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> L’OBBLIGO DELLE DICHIARAZIONI</a:t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3100" b="1" cap="small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3100" b="1" cap="small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it-IT" sz="1400" b="1" dirty="0"/>
              <a:t>INTRASTAT</a:t>
            </a:r>
          </a:p>
          <a:p>
            <a:pPr marL="0" indent="0" algn="just">
              <a:buNone/>
            </a:pPr>
            <a:r>
              <a:rPr lang="it-IT" sz="1400" dirty="0"/>
              <a:t>Con Provvedimento 25.8.2015, l’Agenzia delle Entrate ha aggiornato il mod. INTRA-12, e le relative istruzioni, utilizzabile dagli enti non commerciali in regime di esonero per dichiarare gli acquisti intraUE di beni, gli acquisti di beni e servizi da soggetti non stabiliti in Italia, l’IVA dovuta e gli estremi del relativo versamento.</a:t>
            </a:r>
            <a:endParaRPr lang="it-IT" sz="1400" b="1" dirty="0"/>
          </a:p>
          <a:p>
            <a:pPr marL="0" lvl="0" indent="0">
              <a:buNone/>
            </a:pPr>
            <a:endParaRPr lang="it-IT" sz="1400" b="1" dirty="0"/>
          </a:p>
          <a:p>
            <a:pPr marL="0" lvl="0" indent="0">
              <a:buNone/>
            </a:pPr>
            <a:r>
              <a:rPr lang="it-IT" sz="1400" b="1" dirty="0"/>
              <a:t>BLACK LIST</a:t>
            </a:r>
          </a:p>
          <a:p>
            <a:pPr marL="0" indent="0">
              <a:buNone/>
            </a:pPr>
            <a:r>
              <a:rPr lang="it-IT" sz="1400" dirty="0"/>
              <a:t>A seguito delle novità introdotte dal </a:t>
            </a:r>
            <a:r>
              <a:rPr lang="it-IT" sz="1400" i="1" dirty="0"/>
              <a:t>Decreto Semplificazioni</a:t>
            </a:r>
            <a:r>
              <a:rPr lang="it-IT" sz="1400" dirty="0"/>
              <a:t>, la comunicazione </a:t>
            </a:r>
            <a:r>
              <a:rPr lang="it-IT" sz="1400" i="1" dirty="0"/>
              <a:t>black list</a:t>
            </a:r>
            <a:r>
              <a:rPr lang="it-IT" sz="1400" dirty="0"/>
              <a:t>:</a:t>
            </a:r>
          </a:p>
          <a:p>
            <a:pPr marL="0" indent="0">
              <a:buNone/>
            </a:pPr>
            <a:r>
              <a:rPr lang="it-IT" sz="1400" dirty="0"/>
              <a:t>- va inviata all’Agenzia delle Entrate annualmente;</a:t>
            </a:r>
          </a:p>
          <a:p>
            <a:pPr marL="0" indent="0">
              <a:buNone/>
            </a:pPr>
            <a:r>
              <a:rPr lang="it-IT" sz="1400" dirty="0"/>
              <a:t>- è obbligatoria soltanto se l’importo complessivo annuale delle operazioni è superiore a € 10.000. In merito l’Agenzia ha specificato che detto limite va riferito al complesso delle operazioni effettuate / ricevute.</a:t>
            </a:r>
            <a:endParaRPr lang="it-IT" sz="1400" b="1" dirty="0"/>
          </a:p>
          <a:p>
            <a:pPr marL="0" lvl="0" indent="0">
              <a:buNone/>
            </a:pPr>
            <a:endParaRPr lang="it-IT" sz="1400" b="1" dirty="0"/>
          </a:p>
          <a:p>
            <a:pPr marL="0" lvl="0" indent="0">
              <a:buNone/>
            </a:pPr>
            <a:r>
              <a:rPr lang="it-IT" sz="1400" b="1" dirty="0"/>
              <a:t>SPESOMETRO</a:t>
            </a:r>
          </a:p>
          <a:p>
            <a:pPr marL="0" indent="0" algn="just">
              <a:buNone/>
            </a:pPr>
            <a:r>
              <a:rPr lang="it-IT" sz="1400" dirty="0"/>
              <a:t>Per espressa previsione normativa (art. 7, D. L. n. 70/11, conv. con modif. dalla L. 106/11; Provvedimenti Agenzia delle Entrate 22.12.2010, 14.4.2011, 21.6.2011 e 16.9.2011) e di prassi (CM n. 24/E del 30,05,2011) sono obbligati allo spesometro anche gli </a:t>
            </a:r>
            <a:r>
              <a:rPr lang="it-IT" sz="1400" b="1" dirty="0"/>
              <a:t>enti non commerciali</a:t>
            </a:r>
            <a:r>
              <a:rPr lang="it-IT" sz="1400" dirty="0"/>
              <a:t> (comprese quindi i Club), limitatamente alle operazioni effettuate nell'esercizio di </a:t>
            </a:r>
            <a:r>
              <a:rPr lang="it-IT" sz="1400" b="1" dirty="0"/>
              <a:t>attività</a:t>
            </a:r>
            <a:r>
              <a:rPr lang="it-IT" sz="1400" dirty="0"/>
              <a:t> commerciale, ai sensi dell'art. 4  del DPR 633/72.</a:t>
            </a:r>
          </a:p>
          <a:p>
            <a:pPr marL="0" indent="0" algn="just">
              <a:buNone/>
            </a:pPr>
            <a:r>
              <a:rPr lang="it-IT" sz="1400" dirty="0"/>
              <a:t>Quindi se il Club effettua solo operazioni effettuate sono relative alla mera gestione </a:t>
            </a:r>
            <a:r>
              <a:rPr lang="it-IT" sz="1400" b="1" dirty="0"/>
              <a:t>istituzionale, </a:t>
            </a:r>
            <a:r>
              <a:rPr lang="it-IT" sz="1400" dirty="0"/>
              <a:t>non è tenuto alla compilazione e all'invio dello spesometro</a:t>
            </a:r>
            <a:endParaRPr lang="it-IT" sz="1400" b="1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FB75E0DD-37D8-4C53-B591-2918FCCE9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88899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21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CEF1940-3BBA-4DDE-8F29-8A7DD209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Suggerimento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C0DFF67-20D0-4998-ADD0-76A7BE69D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Se un Club svolge solo attività istituzionale e solo occasionalmente svolge, magari in un breve arco temporale, una attività commerciale è forse opportuno costituire un apposito  COMITATO.</a:t>
            </a:r>
          </a:p>
        </p:txBody>
      </p:sp>
    </p:spTree>
    <p:extLst>
      <p:ext uri="{BB962C8B-B14F-4D97-AF65-F5344CB8AC3E}">
        <p14:creationId xmlns:p14="http://schemas.microsoft.com/office/powerpoint/2010/main" val="333528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3"/>
            <a:ext cx="9144000" cy="302433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sz="4400" dirty="0"/>
              <a:t>Grazie per la vostra attenzione</a:t>
            </a:r>
          </a:p>
        </p:txBody>
      </p:sp>
    </p:spTree>
    <p:extLst>
      <p:ext uri="{BB962C8B-B14F-4D97-AF65-F5344CB8AC3E}">
        <p14:creationId xmlns:p14="http://schemas.microsoft.com/office/powerpoint/2010/main" val="274462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92888" cy="151216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2800" b="1" dirty="0">
                <a:solidFill>
                  <a:srgbClr val="050D2D"/>
                </a:solidFill>
                <a:latin typeface="+mn-lt"/>
              </a:rPr>
              <a:t> </a:t>
            </a:r>
            <a:r>
              <a:rPr lang="it-IT" sz="2800" b="1" cap="small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la categoria degli enti non commerciali</a:t>
            </a:r>
            <a:r>
              <a:rPr lang="it-IT" sz="30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3000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sz="3100" dirty="0"/>
          </a:p>
          <a:p>
            <a:pPr marL="0" indent="0" algn="just">
              <a:buNone/>
            </a:pPr>
            <a:r>
              <a:rPr lang="it-IT" sz="3100" dirty="0">
                <a:solidFill>
                  <a:srgbClr val="000000"/>
                </a:solidFill>
                <a:ea typeface="Times New Roman"/>
                <a:cs typeface="Calibri"/>
              </a:rPr>
              <a:t>Le </a:t>
            </a:r>
            <a:r>
              <a:rPr lang="it-IT" sz="3100" b="1" dirty="0">
                <a:solidFill>
                  <a:srgbClr val="000000"/>
                </a:solidFill>
                <a:ea typeface="Times New Roman"/>
                <a:cs typeface="Calibri"/>
              </a:rPr>
              <a:t>associazioni culturali</a:t>
            </a:r>
            <a:r>
              <a:rPr lang="it-IT" sz="3100" dirty="0">
                <a:solidFill>
                  <a:srgbClr val="000000"/>
                </a:solidFill>
                <a:ea typeface="Times New Roman"/>
                <a:cs typeface="Calibri"/>
              </a:rPr>
              <a:t> siano esse costituite nella forma riconosciuta (con personalità giuridica di diritto privato), ovvero non riconosciute, </a:t>
            </a:r>
            <a:r>
              <a:rPr lang="it-IT" sz="3100" b="1" dirty="0">
                <a:solidFill>
                  <a:srgbClr val="000000"/>
                </a:solidFill>
                <a:ea typeface="Times New Roman"/>
                <a:cs typeface="Calibri"/>
              </a:rPr>
              <a:t>rientrano nel novero degli “</a:t>
            </a:r>
            <a:r>
              <a:rPr lang="it-IT" sz="3100" b="1" i="1" dirty="0">
                <a:solidFill>
                  <a:srgbClr val="000000"/>
                </a:solidFill>
                <a:ea typeface="Times New Roman"/>
                <a:cs typeface="Calibri"/>
              </a:rPr>
              <a:t>enti non commerciali</a:t>
            </a:r>
            <a:r>
              <a:rPr lang="it-IT" sz="3100" dirty="0">
                <a:solidFill>
                  <a:srgbClr val="000000"/>
                </a:solidFill>
                <a:ea typeface="Times New Roman"/>
                <a:cs typeface="Calibri"/>
              </a:rPr>
              <a:t>” e possono essere definite, così come sancito dall’</a:t>
            </a:r>
            <a:r>
              <a:rPr lang="it-IT" sz="3100" b="1" dirty="0">
                <a:solidFill>
                  <a:srgbClr val="000000"/>
                </a:solidFill>
                <a:ea typeface="Times New Roman"/>
                <a:cs typeface="Calibri"/>
              </a:rPr>
              <a:t>art. 73, comma 1, lett. c), </a:t>
            </a:r>
            <a:r>
              <a:rPr lang="it-IT" sz="3100" dirty="0">
                <a:solidFill>
                  <a:srgbClr val="000000"/>
                </a:solidFill>
                <a:ea typeface="Times New Roman"/>
                <a:cs typeface="Calibri"/>
              </a:rPr>
              <a:t>TUIR, come quegli enti “</a:t>
            </a:r>
            <a:r>
              <a:rPr lang="it-IT" sz="3100" i="1" dirty="0">
                <a:solidFill>
                  <a:srgbClr val="000000"/>
                </a:solidFill>
                <a:ea typeface="Times New Roman"/>
                <a:cs typeface="Calibri"/>
              </a:rPr>
              <a:t>diversi dalle società […] che non hanno per oggetto esclusivo o principale l’esercizio di attività commerciale […]</a:t>
            </a:r>
            <a:r>
              <a:rPr lang="it-IT" sz="3100" dirty="0">
                <a:solidFill>
                  <a:srgbClr val="000000"/>
                </a:solidFill>
                <a:ea typeface="Times New Roman"/>
                <a:cs typeface="Calibri"/>
              </a:rPr>
              <a:t>”.</a:t>
            </a:r>
            <a:endParaRPr lang="it-IT" sz="31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47AED751-8C4F-4E12-A338-65329E222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084" y="19372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14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92888" cy="122413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2800" b="1" dirty="0">
                <a:solidFill>
                  <a:srgbClr val="050D2D"/>
                </a:solidFill>
                <a:latin typeface="+mn-lt"/>
              </a:rPr>
              <a:t> </a:t>
            </a:r>
            <a:r>
              <a:rPr lang="it-IT" sz="2800" b="1" cap="small" dirty="0">
                <a:solidFill>
                  <a:srgbClr val="050D2D"/>
                </a:solidFill>
                <a:latin typeface="+mn-lt"/>
              </a:rPr>
              <a:t>cenni alle agevolazioni previste per le associazioni Culturali</a:t>
            </a:r>
            <a:r>
              <a:rPr lang="it-IT" sz="30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it-IT" sz="3000" dirty="0">
                <a:solidFill>
                  <a:prstClr val="black"/>
                </a:solidFill>
                <a:ea typeface="+mn-ea"/>
                <a:cs typeface="+mn-cs"/>
              </a:rPr>
            </a:b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5040560"/>
          </a:xfrm>
        </p:spPr>
        <p:txBody>
          <a:bodyPr>
            <a:noAutofit/>
          </a:bodyPr>
          <a:lstStyle/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endParaRPr lang="it-IT" sz="2200" dirty="0">
              <a:ea typeface="Times New Roman"/>
              <a:cs typeface="Times New Roman"/>
            </a:endParaRPr>
          </a:p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r>
              <a:rPr lang="it-IT" sz="2200" dirty="0" err="1">
                <a:ea typeface="Times New Roman"/>
                <a:cs typeface="Times New Roman"/>
              </a:rPr>
              <a:t>Decommercializzazione</a:t>
            </a:r>
            <a:r>
              <a:rPr lang="it-IT" sz="2200" dirty="0">
                <a:ea typeface="Times New Roman"/>
                <a:cs typeface="Times New Roman"/>
              </a:rPr>
              <a:t> delle entrate istituzionali</a:t>
            </a:r>
            <a:endParaRPr lang="it-IT" sz="2200" dirty="0">
              <a:ea typeface="Times New Roman"/>
            </a:endParaRPr>
          </a:p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r>
              <a:rPr lang="it-IT" sz="2200" dirty="0">
                <a:ea typeface="Times New Roman"/>
                <a:cs typeface="Times New Roman"/>
              </a:rPr>
              <a:t>erogazioni liberali detraibili</a:t>
            </a:r>
            <a:endParaRPr lang="it-IT" sz="2200" dirty="0">
              <a:ea typeface="Times New Roman"/>
            </a:endParaRPr>
          </a:p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r>
              <a:rPr lang="it-IT" sz="2200" dirty="0">
                <a:ea typeface="Times New Roman"/>
                <a:cs typeface="Times New Roman"/>
              </a:rPr>
              <a:t>adesione al 5 per mille   </a:t>
            </a:r>
            <a:endParaRPr lang="it-IT" sz="2200" dirty="0">
              <a:ea typeface="Times New Roman"/>
            </a:endParaRPr>
          </a:p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r>
              <a:rPr lang="it-IT" sz="2200" dirty="0">
                <a:ea typeface="Times New Roman"/>
                <a:cs typeface="Times New Roman"/>
              </a:rPr>
              <a:t>agevolazioni per IVA e II.DD. </a:t>
            </a:r>
            <a:endParaRPr lang="it-IT" sz="2200" dirty="0">
              <a:ea typeface="Times New Roman"/>
            </a:endParaRPr>
          </a:p>
          <a:p>
            <a:pPr marL="531813" indent="-354013" algn="just">
              <a:lnSpc>
                <a:spcPct val="200000"/>
              </a:lnSpc>
              <a:spcAft>
                <a:spcPts val="0"/>
              </a:spcAft>
            </a:pPr>
            <a:r>
              <a:rPr lang="it-IT" sz="2200" dirty="0">
                <a:ea typeface="Times New Roman"/>
                <a:cs typeface="Times New Roman"/>
              </a:rPr>
              <a:t>imposta di bollo e concessioni governative</a:t>
            </a:r>
          </a:p>
          <a:p>
            <a:pPr marL="531813" indent="-354013" algn="just">
              <a:spcAft>
                <a:spcPts val="0"/>
              </a:spcAft>
            </a:pPr>
            <a:endParaRPr lang="it-IT" sz="2200" dirty="0">
              <a:ea typeface="Times New Roman"/>
              <a:cs typeface="Times New Roman"/>
            </a:endParaRP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931D3918-967E-4D79-8ADF-6CDD99198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55721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41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68CB8FB-9F37-4234-B761-87786B3B0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Situazione Club Italiani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2CD1330-9355-44F1-B58C-3E9B173DE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La maggioranza dei Club Italiani ha correttamente richiesto il Codice Fiscale all’Anagrafe Tributaria, ma, non svolgendo abitualmente attività commerciale, non ha richiesto la partita Iva.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Una domanda fondamentale da porsi è:</a:t>
            </a:r>
          </a:p>
          <a:p>
            <a:pPr marL="0" indent="0">
              <a:buNone/>
            </a:pPr>
            <a:r>
              <a:rPr lang="it-IT" dirty="0"/>
              <a:t>«quando viene svolta attività commerciale?»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592A0E53-267D-4482-A75A-DF071816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3200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36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A88751-51D7-4567-8437-2EFEFAF91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Commerciale / Non commerciale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29B25BF-CFE5-4112-95BB-161696024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Molte volte per rispondere al precedente quesito si elencano le fattispecie poste in essere:</a:t>
            </a:r>
          </a:p>
          <a:p>
            <a:pPr algn="just">
              <a:buFontTx/>
              <a:buChar char="-"/>
            </a:pPr>
            <a:r>
              <a:rPr lang="it-IT" dirty="0"/>
              <a:t>Sono quindi commerciali, ad esempio,  gli incassi di eventi a pagamento, vendita di gadget ed abbigliamento, la pubblicità ecc.</a:t>
            </a:r>
          </a:p>
          <a:p>
            <a:pPr marL="0" indent="0" algn="just">
              <a:buNone/>
            </a:pPr>
            <a:r>
              <a:rPr lang="it-IT" dirty="0"/>
              <a:t>La corretta risposta deve invece partire dalla disamina delle attività svolte come riportato nello Statuto.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27A2C54F-8F69-4542-BF6A-911172415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26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7701EF6-EC3A-44A5-B1A2-2B1EB75E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 </a:t>
            </a:r>
            <a:r>
              <a:rPr lang="it-IT" dirty="0" err="1"/>
              <a:t>Panathlon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63F9B65-8A62-4FBA-8CF5-E0E81B4CF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Vi sono strutture «monolitiche» che prevedono la piramide perfetta: un solo organismo contrale e tutta una serie di «delegazioni» locali. Un unico Statuto, un unico </a:t>
            </a:r>
            <a:r>
              <a:rPr lang="it-IT" dirty="0" err="1"/>
              <a:t>CdA</a:t>
            </a:r>
            <a:r>
              <a:rPr lang="it-IT" dirty="0"/>
              <a:t>, un unico bilancio ed un unico Codice Fiscale ( CONI)</a:t>
            </a:r>
          </a:p>
          <a:p>
            <a:pPr algn="just"/>
            <a:r>
              <a:rPr lang="it-IT" dirty="0"/>
              <a:t>Vi sono strutture piramidali, ma a blocchi. Ogni singolo blocco che compone la piramide ha un suo Statuto, un suo </a:t>
            </a:r>
            <a:r>
              <a:rPr lang="it-IT" dirty="0" err="1"/>
              <a:t>CdA</a:t>
            </a:r>
            <a:r>
              <a:rPr lang="it-IT" dirty="0"/>
              <a:t>, un suo bilancio ed un proprio Codice Fiscale.(P.I.)</a:t>
            </a:r>
          </a:p>
          <a:p>
            <a:pPr algn="just"/>
            <a:r>
              <a:rPr lang="it-IT" dirty="0"/>
              <a:t>Croce Rossa ...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84F8BB8B-DDAB-4402-B5F9-4344FA9D5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03200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34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622B188-45B9-4F58-8DED-876EDE4D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Cosa chiede il </a:t>
            </a:r>
            <a:r>
              <a:rPr lang="it-IT" dirty="0" err="1"/>
              <a:t>Panathlon</a:t>
            </a:r>
            <a:r>
              <a:rPr lang="it-IT" dirty="0"/>
              <a:t> International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725623C-E1F9-4AD2-91C5-526989BB8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 Per aderire al </a:t>
            </a:r>
            <a:r>
              <a:rPr lang="it-IT" dirty="0" err="1"/>
              <a:t>Panathlon</a:t>
            </a:r>
            <a:r>
              <a:rPr lang="it-IT" dirty="0"/>
              <a:t> i singoli Club che sorgono devono dotarsi di uno Statuto che non è identico per tutti (Statuto Imposto), ma che contenga inderogabilmente i «principi fondanti» che hanno animato la costituzione del P.I.</a:t>
            </a:r>
          </a:p>
          <a:p>
            <a:pPr marL="0" indent="0" algn="just">
              <a:buNone/>
            </a:pPr>
            <a:r>
              <a:rPr lang="it-IT" dirty="0"/>
              <a:t>Come noto i singoli Statuti, e le loro modifiche, devono essere inviati per l’approvazione al P.I. che potrebbe rimandarli chiedendo di modificarli in alcuni punti.</a:t>
            </a:r>
          </a:p>
        </p:txBody>
      </p:sp>
      <p:pic>
        <p:nvPicPr>
          <p:cNvPr id="4" name="Immagine 1" descr="panathlon-logo-orig">
            <a:extLst>
              <a:ext uri="{FF2B5EF4-FFF2-40B4-BE49-F238E27FC236}">
                <a16:creationId xmlns:a16="http://schemas.microsoft.com/office/drawing/2014/main" xmlns="" id="{80911B68-6E4E-4206-861B-C4FE0925C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83225"/>
            <a:ext cx="1381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50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2142</Words>
  <Application>Microsoft Office PowerPoint</Application>
  <PresentationFormat>Presentazione su schermo (4:3)</PresentationFormat>
  <Paragraphs>263</Paragraphs>
  <Slides>34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5" baseType="lpstr">
      <vt:lpstr>Arial Unicode MS</vt:lpstr>
      <vt:lpstr>Arial</vt:lpstr>
      <vt:lpstr>Arial Black</vt:lpstr>
      <vt:lpstr>Calibri</vt:lpstr>
      <vt:lpstr>Cambria</vt:lpstr>
      <vt:lpstr>roboto slab</vt:lpstr>
      <vt:lpstr>Tahoma</vt:lpstr>
      <vt:lpstr>Times</vt:lpstr>
      <vt:lpstr>Times New Roman</vt:lpstr>
      <vt:lpstr>Wingdings</vt:lpstr>
      <vt:lpstr>Tema di Office</vt:lpstr>
      <vt:lpstr>          Convegno di Bologna  8 giugno 2019    Dott. Lucio Aricò Docente CONI - Scuola Regionale dello Sport - Lombardia </vt:lpstr>
      <vt:lpstr> INQUADRAMENTO Civilistico dei  CLUB Panathlon Italiani</vt:lpstr>
      <vt:lpstr>RIFERIMENTI NORMATIVI</vt:lpstr>
      <vt:lpstr> la categoria degli enti non commerciali </vt:lpstr>
      <vt:lpstr> cenni alle agevolazioni previste per le associazioni Culturali </vt:lpstr>
      <vt:lpstr>Situazione Club Italiani</vt:lpstr>
      <vt:lpstr>Commerciale / Non commerciale</vt:lpstr>
      <vt:lpstr>Struttura del Panathlon</vt:lpstr>
      <vt:lpstr>Cosa chiede il Panathlon International</vt:lpstr>
      <vt:lpstr>Attività Istituzionale e Commerciale</vt:lpstr>
      <vt:lpstr>Attività commerciale</vt:lpstr>
      <vt:lpstr>Donazioni, pubblicità e sponsor</vt:lpstr>
      <vt:lpstr>Donazioni, pubblicità e sponsor</vt:lpstr>
      <vt:lpstr>Controlli</vt:lpstr>
      <vt:lpstr>condizioni per le agevolazioni   adeguatezza dello statuto </vt:lpstr>
      <vt:lpstr>ASPETTI CONTABILI DELLE ASSOCIAZIONI CULTURALI</vt:lpstr>
      <vt:lpstr>ETS</vt:lpstr>
      <vt:lpstr>distinzione tra attività istituzionali ed attività commerciali</vt:lpstr>
      <vt:lpstr>Attività commerciali</vt:lpstr>
      <vt:lpstr> gestione della contabilita’</vt:lpstr>
      <vt:lpstr>gestione della contabilita’</vt:lpstr>
      <vt:lpstr> RENDICONTO </vt:lpstr>
      <vt:lpstr> gestione della contabilita’</vt:lpstr>
      <vt:lpstr> la gestione finanziaria</vt:lpstr>
      <vt:lpstr>ASPETTI FISCALI</vt:lpstr>
      <vt:lpstr>Fatturazione elettronica</vt:lpstr>
      <vt:lpstr> distinzione tra imposte dirette ed iva </vt:lpstr>
      <vt:lpstr> distinzione tra imposte dirette ed iva </vt:lpstr>
      <vt:lpstr>IVA</vt:lpstr>
      <vt:lpstr>    i regimi fiscali correlati alla gestione contabile  </vt:lpstr>
      <vt:lpstr>   LEGGE 398/1991  </vt:lpstr>
      <vt:lpstr>    L’OBBLIGO DELLE DICHIARAZIONI  </vt:lpstr>
      <vt:lpstr>Suggerimento</vt:lpstr>
      <vt:lpstr>Presentazione standard di PowerPoint</vt:lpstr>
    </vt:vector>
  </TitlesOfParts>
  <Company>Laura Ferri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“ASPETTI CONTABILI E FISCALI DI BASE  PER LA GESTIONE AMMINISTRATIVA  DI UNA ASSOCIAZIONE/SOCIETA’  SPORTIVA DILETTANTISTICA”</dc:title>
  <dc:creator>Laura Ferri</dc:creator>
  <cp:lastModifiedBy>Lucio Aricò</cp:lastModifiedBy>
  <cp:revision>140</cp:revision>
  <cp:lastPrinted>2019-06-07T08:52:55Z</cp:lastPrinted>
  <dcterms:created xsi:type="dcterms:W3CDTF">2015-09-23T07:30:44Z</dcterms:created>
  <dcterms:modified xsi:type="dcterms:W3CDTF">2019-06-07T08:53:16Z</dcterms:modified>
</cp:coreProperties>
</file>