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8"/>
  </p:notesMasterIdLst>
  <p:handoutMasterIdLst>
    <p:handoutMasterId r:id="rId29"/>
  </p:handoutMasterIdLst>
  <p:sldIdLst>
    <p:sldId id="903" r:id="rId2"/>
    <p:sldId id="904" r:id="rId3"/>
    <p:sldId id="907" r:id="rId4"/>
    <p:sldId id="908" r:id="rId5"/>
    <p:sldId id="909" r:id="rId6"/>
    <p:sldId id="905" r:id="rId7"/>
    <p:sldId id="910" r:id="rId8"/>
    <p:sldId id="911" r:id="rId9"/>
    <p:sldId id="913" r:id="rId10"/>
    <p:sldId id="914" r:id="rId11"/>
    <p:sldId id="915" r:id="rId12"/>
    <p:sldId id="916" r:id="rId13"/>
    <p:sldId id="917" r:id="rId14"/>
    <p:sldId id="906" r:id="rId15"/>
    <p:sldId id="918" r:id="rId16"/>
    <p:sldId id="919" r:id="rId17"/>
    <p:sldId id="920" r:id="rId18"/>
    <p:sldId id="912" r:id="rId19"/>
    <p:sldId id="921" r:id="rId20"/>
    <p:sldId id="922" r:id="rId21"/>
    <p:sldId id="923" r:id="rId22"/>
    <p:sldId id="924" r:id="rId23"/>
    <p:sldId id="925" r:id="rId24"/>
    <p:sldId id="926" r:id="rId25"/>
    <p:sldId id="927" r:id="rId26"/>
    <p:sldId id="928" r:id="rId27"/>
  </p:sldIdLst>
  <p:sldSz cx="12192000" cy="6858000"/>
  <p:notesSz cx="9906000" cy="6794500"/>
  <p:defaultTextStyle>
    <a:defPPr>
      <a:defRPr lang="it-IT"/>
    </a:defPPr>
    <a:lvl1pPr algn="l" rtl="0" eaLnBrk="0" fontAlgn="base" hangingPunct="0">
      <a:spcBef>
        <a:spcPct val="0"/>
      </a:spcBef>
      <a:spcAft>
        <a:spcPct val="0"/>
      </a:spcAft>
      <a:defRPr kern="1200">
        <a:solidFill>
          <a:srgbClr val="FFFFFF"/>
        </a:solidFill>
        <a:latin typeface="Eurostile"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rgbClr val="FFFFFF"/>
        </a:solidFill>
        <a:latin typeface="Eurostile"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rgbClr val="FFFFFF"/>
        </a:solidFill>
        <a:latin typeface="Eurostile"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rgbClr val="FFFFFF"/>
        </a:solidFill>
        <a:latin typeface="Eurostile"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rgbClr val="FFFFFF"/>
        </a:solidFill>
        <a:latin typeface="Eurostile" pitchFamily="34" charset="0"/>
        <a:ea typeface="+mn-ea"/>
        <a:cs typeface="Arial" panose="020B0604020202020204" pitchFamily="34" charset="0"/>
      </a:defRPr>
    </a:lvl5pPr>
    <a:lvl6pPr marL="2286000" algn="l" defTabSz="914400" rtl="0" eaLnBrk="1" latinLnBrk="0" hangingPunct="1">
      <a:defRPr kern="1200">
        <a:solidFill>
          <a:srgbClr val="FFFFFF"/>
        </a:solidFill>
        <a:latin typeface="Eurostile" pitchFamily="34" charset="0"/>
        <a:ea typeface="+mn-ea"/>
        <a:cs typeface="Arial" panose="020B0604020202020204" pitchFamily="34" charset="0"/>
      </a:defRPr>
    </a:lvl6pPr>
    <a:lvl7pPr marL="2743200" algn="l" defTabSz="914400" rtl="0" eaLnBrk="1" latinLnBrk="0" hangingPunct="1">
      <a:defRPr kern="1200">
        <a:solidFill>
          <a:srgbClr val="FFFFFF"/>
        </a:solidFill>
        <a:latin typeface="Eurostile" pitchFamily="34" charset="0"/>
        <a:ea typeface="+mn-ea"/>
        <a:cs typeface="Arial" panose="020B0604020202020204" pitchFamily="34" charset="0"/>
      </a:defRPr>
    </a:lvl7pPr>
    <a:lvl8pPr marL="3200400" algn="l" defTabSz="914400" rtl="0" eaLnBrk="1" latinLnBrk="0" hangingPunct="1">
      <a:defRPr kern="1200">
        <a:solidFill>
          <a:srgbClr val="FFFFFF"/>
        </a:solidFill>
        <a:latin typeface="Eurostile" pitchFamily="34" charset="0"/>
        <a:ea typeface="+mn-ea"/>
        <a:cs typeface="Arial" panose="020B0604020202020204" pitchFamily="34" charset="0"/>
      </a:defRPr>
    </a:lvl8pPr>
    <a:lvl9pPr marL="3657600" algn="l" defTabSz="914400" rtl="0" eaLnBrk="1" latinLnBrk="0" hangingPunct="1">
      <a:defRPr kern="1200">
        <a:solidFill>
          <a:srgbClr val="FFFFFF"/>
        </a:solidFill>
        <a:latin typeface="Eurostile" pitchFamily="34" charset="0"/>
        <a:ea typeface="+mn-ea"/>
        <a:cs typeface="Arial" panose="020B0604020202020204" pitchFamily="34" charset="0"/>
      </a:defRPr>
    </a:lvl9pPr>
  </p:defaultTextStyle>
  <p:extLst>
    <p:ext uri="{521415D9-36F7-43E2-AB2F-B90AF26B5E84}">
      <p14:sectionLst xmlns:p14="http://schemas.microsoft.com/office/powerpoint/2010/main">
        <p14:section name="Sezione predefinita" id="{D55AEF55-E166-4B82-A2CC-E7A37F5CBCC6}">
          <p14:sldIdLst>
            <p14:sldId id="903"/>
            <p14:sldId id="904"/>
            <p14:sldId id="907"/>
          </p14:sldIdLst>
        </p14:section>
        <p14:section name="Sezione senza titolo" id="{F76C8640-3E1D-4CFC-8881-DB00D6C97C2A}">
          <p14:sldIdLst>
            <p14:sldId id="908"/>
            <p14:sldId id="909"/>
            <p14:sldId id="905"/>
            <p14:sldId id="910"/>
            <p14:sldId id="911"/>
            <p14:sldId id="913"/>
            <p14:sldId id="914"/>
            <p14:sldId id="915"/>
            <p14:sldId id="916"/>
            <p14:sldId id="917"/>
            <p14:sldId id="906"/>
            <p14:sldId id="918"/>
            <p14:sldId id="919"/>
            <p14:sldId id="920"/>
            <p14:sldId id="912"/>
            <p14:sldId id="921"/>
            <p14:sldId id="922"/>
            <p14:sldId id="923"/>
            <p14:sldId id="924"/>
            <p14:sldId id="925"/>
            <p14:sldId id="926"/>
            <p14:sldId id="927"/>
            <p14:sldId id="92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40">
          <p15:clr>
            <a:srgbClr val="A4A3A4"/>
          </p15:clr>
        </p15:guide>
        <p15:guide id="2" pos="31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66CC"/>
    <a:srgbClr val="FF6600"/>
    <a:srgbClr val="FF9933"/>
    <a:srgbClr val="D5A97D"/>
    <a:srgbClr val="000000"/>
    <a:srgbClr val="DDDDDD"/>
    <a:srgbClr val="006666"/>
    <a:srgbClr val="F1EBDF"/>
    <a:srgbClr val="F0E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84465" autoAdjust="0"/>
  </p:normalViewPr>
  <p:slideViewPr>
    <p:cSldViewPr>
      <p:cViewPr varScale="1">
        <p:scale>
          <a:sx n="93" d="100"/>
          <a:sy n="93" d="100"/>
        </p:scale>
        <p:origin x="57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5" d="100"/>
          <a:sy n="115" d="100"/>
        </p:scale>
        <p:origin x="1008" y="90"/>
      </p:cViewPr>
      <p:guideLst>
        <p:guide orient="horz" pos="2140"/>
        <p:guide pos="31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F64D5-F3AA-4813-981D-1DF490EEB98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514DAA8B-D325-4EB3-9836-0C9E7DF1993B}">
      <dgm:prSet/>
      <dgm:spPr>
        <a:solidFill>
          <a:schemeClr val="accent2">
            <a:lumMod val="40000"/>
            <a:lumOff val="60000"/>
          </a:schemeClr>
        </a:solidFill>
        <a:ln>
          <a:noFill/>
        </a:ln>
        <a:effectLst/>
        <a:scene3d>
          <a:camera prst="orthographicFront">
            <a:rot lat="0" lon="0" rev="0"/>
          </a:camera>
          <a:lightRig rig="glow" dir="t">
            <a:rot lat="0" lon="0" rev="4800000"/>
          </a:lightRig>
        </a:scene3d>
        <a:sp3d prstMaterial="matte"/>
      </dgm:spPr>
      <dgm:t>
        <a:bodyPr/>
        <a:lstStyle/>
        <a:p>
          <a:r>
            <a:rPr lang="it-IT" dirty="0"/>
            <a:t>Esercizio di attività secondarie e strumentali a quelle principali (art. 6) </a:t>
          </a:r>
        </a:p>
      </dgm:t>
    </dgm:pt>
    <dgm:pt modelId="{BB7A8CE0-34EB-4FF4-BA51-AA2E5E671E5A}" type="parTrans" cxnId="{B39219A4-AF81-4BCE-B777-4C680EBC88E4}">
      <dgm:prSet/>
      <dgm:spPr/>
      <dgm:t>
        <a:bodyPr/>
        <a:lstStyle/>
        <a:p>
          <a:endParaRPr lang="it-IT"/>
        </a:p>
      </dgm:t>
    </dgm:pt>
    <dgm:pt modelId="{E6A7C959-D447-442A-A996-E4B0555D5A73}" type="sibTrans" cxnId="{B39219A4-AF81-4BCE-B777-4C680EBC88E4}">
      <dgm:prSet/>
      <dgm:spPr/>
      <dgm:t>
        <a:bodyPr/>
        <a:lstStyle/>
        <a:p>
          <a:endParaRPr lang="it-IT"/>
        </a:p>
      </dgm:t>
    </dgm:pt>
    <dgm:pt modelId="{927117A5-FCB9-41C0-B4F2-92361428187C}">
      <dgm:prSet/>
      <dgm:spPr>
        <a:solidFill>
          <a:schemeClr val="accent2">
            <a:lumMod val="40000"/>
            <a:lumOff val="60000"/>
          </a:schemeClr>
        </a:solidFill>
      </dgm:spPr>
      <dgm:t>
        <a:bodyPr/>
        <a:lstStyle/>
        <a:p>
          <a:r>
            <a:rPr lang="it-IT" dirty="0"/>
            <a:t>Destinazione del patrimonio ed assenza di lucro (art. 8)</a:t>
          </a:r>
        </a:p>
      </dgm:t>
    </dgm:pt>
    <dgm:pt modelId="{5FC5F890-56E7-45D8-96AE-C16B8C2E445C}" type="parTrans" cxnId="{273AFCD4-6941-4E2C-80A6-F7D5A236FCE7}">
      <dgm:prSet/>
      <dgm:spPr/>
      <dgm:t>
        <a:bodyPr/>
        <a:lstStyle/>
        <a:p>
          <a:endParaRPr lang="it-IT"/>
        </a:p>
      </dgm:t>
    </dgm:pt>
    <dgm:pt modelId="{780BD314-BD22-4ADB-9A78-C72C6CAE7CED}" type="sibTrans" cxnId="{273AFCD4-6941-4E2C-80A6-F7D5A236FCE7}">
      <dgm:prSet/>
      <dgm:spPr/>
      <dgm:t>
        <a:bodyPr/>
        <a:lstStyle/>
        <a:p>
          <a:endParaRPr lang="it-IT"/>
        </a:p>
      </dgm:t>
    </dgm:pt>
    <dgm:pt modelId="{6E51DADE-542D-496B-B9AB-636CC720BFE2}">
      <dgm:prSet/>
      <dgm:spPr>
        <a:solidFill>
          <a:schemeClr val="accent2">
            <a:lumMod val="40000"/>
            <a:lumOff val="60000"/>
          </a:schemeClr>
        </a:solidFill>
      </dgm:spPr>
      <dgm:t>
        <a:bodyPr/>
        <a:lstStyle/>
        <a:p>
          <a:r>
            <a:rPr lang="it-IT" dirty="0"/>
            <a:t>Procedura di ammissione con specifico riguardo al carattere aperto degli ETS (art. 23)</a:t>
          </a:r>
        </a:p>
      </dgm:t>
    </dgm:pt>
    <dgm:pt modelId="{F5F44BC5-E509-490F-96BD-40A79B47D830}" type="parTrans" cxnId="{708FE3D9-97DD-41AE-B4A5-24CB84243E86}">
      <dgm:prSet/>
      <dgm:spPr/>
      <dgm:t>
        <a:bodyPr/>
        <a:lstStyle/>
        <a:p>
          <a:endParaRPr lang="it-IT"/>
        </a:p>
      </dgm:t>
    </dgm:pt>
    <dgm:pt modelId="{EDD5268D-09BB-48F8-ACF5-32D1732C812A}" type="sibTrans" cxnId="{708FE3D9-97DD-41AE-B4A5-24CB84243E86}">
      <dgm:prSet/>
      <dgm:spPr/>
      <dgm:t>
        <a:bodyPr/>
        <a:lstStyle/>
        <a:p>
          <a:endParaRPr lang="it-IT"/>
        </a:p>
      </dgm:t>
    </dgm:pt>
    <dgm:pt modelId="{2E1C18BF-447D-4073-A256-DC80B04BA362}">
      <dgm:prSet/>
      <dgm:spPr>
        <a:solidFill>
          <a:schemeClr val="accent2">
            <a:lumMod val="40000"/>
            <a:lumOff val="60000"/>
          </a:schemeClr>
        </a:solidFill>
      </dgm:spPr>
      <dgm:t>
        <a:bodyPr/>
        <a:lstStyle/>
        <a:p>
          <a:r>
            <a:rPr lang="it-IT" dirty="0"/>
            <a:t>Disciplina delle assemblee degli associati (Art. 24) e competenze inderogabili (art. 25)</a:t>
          </a:r>
        </a:p>
      </dgm:t>
    </dgm:pt>
    <dgm:pt modelId="{871477B6-F0F7-4BA3-8050-C626F43D3FDA}" type="parTrans" cxnId="{01819948-BF07-4F24-BDC6-67F5358A31DD}">
      <dgm:prSet/>
      <dgm:spPr/>
      <dgm:t>
        <a:bodyPr/>
        <a:lstStyle/>
        <a:p>
          <a:endParaRPr lang="it-IT"/>
        </a:p>
      </dgm:t>
    </dgm:pt>
    <dgm:pt modelId="{492D16A6-3957-45C2-BA2F-75571A5A2CA7}" type="sibTrans" cxnId="{01819948-BF07-4F24-BDC6-67F5358A31DD}">
      <dgm:prSet/>
      <dgm:spPr/>
      <dgm:t>
        <a:bodyPr/>
        <a:lstStyle/>
        <a:p>
          <a:endParaRPr lang="it-IT"/>
        </a:p>
      </dgm:t>
    </dgm:pt>
    <dgm:pt modelId="{EF96DF7D-B3C8-41A2-B010-DE13779CABE4}">
      <dgm:prSet/>
      <dgm:spPr>
        <a:solidFill>
          <a:schemeClr val="accent2">
            <a:lumMod val="40000"/>
            <a:lumOff val="60000"/>
          </a:schemeClr>
        </a:solidFill>
      </dgm:spPr>
      <dgm:t>
        <a:bodyPr/>
        <a:lstStyle/>
        <a:p>
          <a:r>
            <a:rPr lang="it-IT" dirty="0"/>
            <a:t>Disciplina dell’organo di amministrazione e limitazioni al potere di rappresentanza (art. 26)	</a:t>
          </a:r>
          <a:r>
            <a:rPr lang="it-IT" i="0" dirty="0"/>
            <a:t> </a:t>
          </a:r>
          <a:endParaRPr lang="it-IT" dirty="0"/>
        </a:p>
      </dgm:t>
    </dgm:pt>
    <dgm:pt modelId="{CDBBE5E7-3BBC-46FB-8F20-7C8CA7A5CFF9}" type="parTrans" cxnId="{98B3E6C0-66B4-4DCE-AA1F-ADE7F5EA413F}">
      <dgm:prSet/>
      <dgm:spPr/>
      <dgm:t>
        <a:bodyPr/>
        <a:lstStyle/>
        <a:p>
          <a:endParaRPr lang="it-IT"/>
        </a:p>
      </dgm:t>
    </dgm:pt>
    <dgm:pt modelId="{779B4B5F-974B-4C81-A50E-D33B659982C7}" type="sibTrans" cxnId="{98B3E6C0-66B4-4DCE-AA1F-ADE7F5EA413F}">
      <dgm:prSet/>
      <dgm:spPr/>
      <dgm:t>
        <a:bodyPr/>
        <a:lstStyle/>
        <a:p>
          <a:endParaRPr lang="it-IT"/>
        </a:p>
      </dgm:t>
    </dgm:pt>
    <dgm:pt modelId="{6FF2F4E3-2452-4E65-996A-0AEE0704D03C}">
      <dgm:prSet/>
      <dgm:spPr>
        <a:solidFill>
          <a:schemeClr val="accent2">
            <a:lumMod val="40000"/>
            <a:lumOff val="60000"/>
          </a:schemeClr>
        </a:solidFill>
      </dgm:spPr>
      <dgm:t>
        <a:bodyPr/>
        <a:lstStyle/>
        <a:p>
          <a:r>
            <a:rPr lang="it-IT" dirty="0"/>
            <a:t>Devoluzione del patrimonio in caso di scioglimento (art. 9)</a:t>
          </a:r>
        </a:p>
      </dgm:t>
    </dgm:pt>
    <dgm:pt modelId="{14EF9658-E193-44A4-B420-61663E12E33D}" type="parTrans" cxnId="{963B2CD7-F33B-4423-90FC-E99CF79F4C8F}">
      <dgm:prSet/>
      <dgm:spPr/>
      <dgm:t>
        <a:bodyPr/>
        <a:lstStyle/>
        <a:p>
          <a:endParaRPr lang="it-IT"/>
        </a:p>
      </dgm:t>
    </dgm:pt>
    <dgm:pt modelId="{54F4FAC8-269F-4BBD-BE1D-2522A8B557FB}" type="sibTrans" cxnId="{963B2CD7-F33B-4423-90FC-E99CF79F4C8F}">
      <dgm:prSet/>
      <dgm:spPr/>
      <dgm:t>
        <a:bodyPr/>
        <a:lstStyle/>
        <a:p>
          <a:endParaRPr lang="it-IT"/>
        </a:p>
      </dgm:t>
    </dgm:pt>
    <dgm:pt modelId="{AB859506-FEAA-4041-AE9C-FB7DEE781BE6}" type="pres">
      <dgm:prSet presAssocID="{4BBF64D5-F3AA-4813-981D-1DF490EEB98F}" presName="Name0" presStyleCnt="0">
        <dgm:presLayoutVars>
          <dgm:chMax val="7"/>
          <dgm:chPref val="7"/>
          <dgm:dir/>
        </dgm:presLayoutVars>
      </dgm:prSet>
      <dgm:spPr/>
    </dgm:pt>
    <dgm:pt modelId="{03BD87FE-488F-41F7-8B2F-4FAF879351F6}" type="pres">
      <dgm:prSet presAssocID="{4BBF64D5-F3AA-4813-981D-1DF490EEB98F}" presName="Name1" presStyleCnt="0"/>
      <dgm:spPr/>
    </dgm:pt>
    <dgm:pt modelId="{9E8B4181-D5EC-4481-8577-2C5435C504DD}" type="pres">
      <dgm:prSet presAssocID="{4BBF64D5-F3AA-4813-981D-1DF490EEB98F}" presName="cycle" presStyleCnt="0"/>
      <dgm:spPr/>
    </dgm:pt>
    <dgm:pt modelId="{E44EF8B9-1BA6-4EF5-B13C-50511F4EE795}" type="pres">
      <dgm:prSet presAssocID="{4BBF64D5-F3AA-4813-981D-1DF490EEB98F}" presName="srcNode" presStyleLbl="node1" presStyleIdx="0" presStyleCnt="6"/>
      <dgm:spPr/>
    </dgm:pt>
    <dgm:pt modelId="{2361AAE7-BB2B-4152-8BF6-233F14140A6B}" type="pres">
      <dgm:prSet presAssocID="{4BBF64D5-F3AA-4813-981D-1DF490EEB98F}" presName="conn" presStyleLbl="parChTrans1D2" presStyleIdx="0" presStyleCnt="1"/>
      <dgm:spPr/>
    </dgm:pt>
    <dgm:pt modelId="{B17ABA62-1781-49EC-BE5F-E576BC9F8550}" type="pres">
      <dgm:prSet presAssocID="{4BBF64D5-F3AA-4813-981D-1DF490EEB98F}" presName="extraNode" presStyleLbl="node1" presStyleIdx="0" presStyleCnt="6"/>
      <dgm:spPr/>
    </dgm:pt>
    <dgm:pt modelId="{82D14821-0BE1-472C-BE92-374BAAFBFB40}" type="pres">
      <dgm:prSet presAssocID="{4BBF64D5-F3AA-4813-981D-1DF490EEB98F}" presName="dstNode" presStyleLbl="node1" presStyleIdx="0" presStyleCnt="6"/>
      <dgm:spPr/>
    </dgm:pt>
    <dgm:pt modelId="{E8681FD1-0CCD-4E90-AE0C-78A6F27B9A8D}" type="pres">
      <dgm:prSet presAssocID="{514DAA8B-D325-4EB3-9836-0C9E7DF1993B}" presName="text_1" presStyleLbl="node1" presStyleIdx="0" presStyleCnt="6">
        <dgm:presLayoutVars>
          <dgm:bulletEnabled val="1"/>
        </dgm:presLayoutVars>
      </dgm:prSet>
      <dgm:spPr/>
    </dgm:pt>
    <dgm:pt modelId="{D0783802-0A04-463F-9030-FC1FA8D0D015}" type="pres">
      <dgm:prSet presAssocID="{514DAA8B-D325-4EB3-9836-0C9E7DF1993B}" presName="accent_1" presStyleCnt="0"/>
      <dgm:spPr/>
    </dgm:pt>
    <dgm:pt modelId="{699AA295-F914-4BB6-A7FA-1676271181A5}" type="pres">
      <dgm:prSet presAssocID="{514DAA8B-D325-4EB3-9836-0C9E7DF1993B}" presName="accentRepeatNode" presStyleLbl="solidFgAcc1" presStyleIdx="0" presStyleCnt="6"/>
      <dgm:spPr/>
    </dgm:pt>
    <dgm:pt modelId="{8EC70631-33EB-453B-8359-E0B015FBACA4}" type="pres">
      <dgm:prSet presAssocID="{927117A5-FCB9-41C0-B4F2-92361428187C}" presName="text_2" presStyleLbl="node1" presStyleIdx="1" presStyleCnt="6">
        <dgm:presLayoutVars>
          <dgm:bulletEnabled val="1"/>
        </dgm:presLayoutVars>
      </dgm:prSet>
      <dgm:spPr/>
    </dgm:pt>
    <dgm:pt modelId="{D126F11D-2A39-4572-A57E-374730A9211C}" type="pres">
      <dgm:prSet presAssocID="{927117A5-FCB9-41C0-B4F2-92361428187C}" presName="accent_2" presStyleCnt="0"/>
      <dgm:spPr/>
    </dgm:pt>
    <dgm:pt modelId="{3AF3A718-A5A3-4456-A944-B182C6E1A0DC}" type="pres">
      <dgm:prSet presAssocID="{927117A5-FCB9-41C0-B4F2-92361428187C}" presName="accentRepeatNode" presStyleLbl="solidFgAcc1" presStyleIdx="1" presStyleCnt="6"/>
      <dgm:spPr/>
    </dgm:pt>
    <dgm:pt modelId="{C1B78CDC-7710-4DDA-9C48-0B9D125736FF}" type="pres">
      <dgm:prSet presAssocID="{6FF2F4E3-2452-4E65-996A-0AEE0704D03C}" presName="text_3" presStyleLbl="node1" presStyleIdx="2" presStyleCnt="6">
        <dgm:presLayoutVars>
          <dgm:bulletEnabled val="1"/>
        </dgm:presLayoutVars>
      </dgm:prSet>
      <dgm:spPr/>
    </dgm:pt>
    <dgm:pt modelId="{7BB309BA-3FB2-4D14-9964-16471149C637}" type="pres">
      <dgm:prSet presAssocID="{6FF2F4E3-2452-4E65-996A-0AEE0704D03C}" presName="accent_3" presStyleCnt="0"/>
      <dgm:spPr/>
    </dgm:pt>
    <dgm:pt modelId="{3B95B2F4-961D-4BEF-AEE0-6383D747B9CE}" type="pres">
      <dgm:prSet presAssocID="{6FF2F4E3-2452-4E65-996A-0AEE0704D03C}" presName="accentRepeatNode" presStyleLbl="solidFgAcc1" presStyleIdx="2" presStyleCnt="6"/>
      <dgm:spPr/>
    </dgm:pt>
    <dgm:pt modelId="{E48D0A60-9758-4624-ACC7-36968A451476}" type="pres">
      <dgm:prSet presAssocID="{6E51DADE-542D-496B-B9AB-636CC720BFE2}" presName="text_4" presStyleLbl="node1" presStyleIdx="3" presStyleCnt="6">
        <dgm:presLayoutVars>
          <dgm:bulletEnabled val="1"/>
        </dgm:presLayoutVars>
      </dgm:prSet>
      <dgm:spPr/>
    </dgm:pt>
    <dgm:pt modelId="{5D766DCE-44E6-4D8A-A43D-234218AB70C9}" type="pres">
      <dgm:prSet presAssocID="{6E51DADE-542D-496B-B9AB-636CC720BFE2}" presName="accent_4" presStyleCnt="0"/>
      <dgm:spPr/>
    </dgm:pt>
    <dgm:pt modelId="{E11DDBD5-07E7-48F9-88E4-1A2C1D3A96B7}" type="pres">
      <dgm:prSet presAssocID="{6E51DADE-542D-496B-B9AB-636CC720BFE2}" presName="accentRepeatNode" presStyleLbl="solidFgAcc1" presStyleIdx="3" presStyleCnt="6"/>
      <dgm:spPr/>
    </dgm:pt>
    <dgm:pt modelId="{F294640D-95AE-4B22-8018-D58D2378791B}" type="pres">
      <dgm:prSet presAssocID="{2E1C18BF-447D-4073-A256-DC80B04BA362}" presName="text_5" presStyleLbl="node1" presStyleIdx="4" presStyleCnt="6">
        <dgm:presLayoutVars>
          <dgm:bulletEnabled val="1"/>
        </dgm:presLayoutVars>
      </dgm:prSet>
      <dgm:spPr/>
    </dgm:pt>
    <dgm:pt modelId="{9C21B340-C8F5-4FD1-8503-19F0927766B7}" type="pres">
      <dgm:prSet presAssocID="{2E1C18BF-447D-4073-A256-DC80B04BA362}" presName="accent_5" presStyleCnt="0"/>
      <dgm:spPr/>
    </dgm:pt>
    <dgm:pt modelId="{2C269708-6A00-4B2E-ACA3-20DCBC0C2B2C}" type="pres">
      <dgm:prSet presAssocID="{2E1C18BF-447D-4073-A256-DC80B04BA362}" presName="accentRepeatNode" presStyleLbl="solidFgAcc1" presStyleIdx="4" presStyleCnt="6"/>
      <dgm:spPr/>
    </dgm:pt>
    <dgm:pt modelId="{678ED792-815E-45D3-9C53-D075BEEFC615}" type="pres">
      <dgm:prSet presAssocID="{EF96DF7D-B3C8-41A2-B010-DE13779CABE4}" presName="text_6" presStyleLbl="node1" presStyleIdx="5" presStyleCnt="6">
        <dgm:presLayoutVars>
          <dgm:bulletEnabled val="1"/>
        </dgm:presLayoutVars>
      </dgm:prSet>
      <dgm:spPr/>
    </dgm:pt>
    <dgm:pt modelId="{22452254-6591-4542-824D-830B030666DE}" type="pres">
      <dgm:prSet presAssocID="{EF96DF7D-B3C8-41A2-B010-DE13779CABE4}" presName="accent_6" presStyleCnt="0"/>
      <dgm:spPr/>
    </dgm:pt>
    <dgm:pt modelId="{2B8AEE4D-6CDB-4CEB-BAB8-83ACFCFDB0B1}" type="pres">
      <dgm:prSet presAssocID="{EF96DF7D-B3C8-41A2-B010-DE13779CABE4}" presName="accentRepeatNode" presStyleLbl="solidFgAcc1" presStyleIdx="5" presStyleCnt="6"/>
      <dgm:spPr/>
    </dgm:pt>
  </dgm:ptLst>
  <dgm:cxnLst>
    <dgm:cxn modelId="{FE00F119-F83A-49E4-A7FE-210F7D69A0BA}" type="presOf" srcId="{6E51DADE-542D-496B-B9AB-636CC720BFE2}" destId="{E48D0A60-9758-4624-ACC7-36968A451476}" srcOrd="0" destOrd="0" presId="urn:microsoft.com/office/officeart/2008/layout/VerticalCurvedList"/>
    <dgm:cxn modelId="{E5C87037-5A3E-45FC-B17F-384A7F0E88B5}" type="presOf" srcId="{6FF2F4E3-2452-4E65-996A-0AEE0704D03C}" destId="{C1B78CDC-7710-4DDA-9C48-0B9D125736FF}" srcOrd="0" destOrd="0" presId="urn:microsoft.com/office/officeart/2008/layout/VerticalCurvedList"/>
    <dgm:cxn modelId="{A1C32343-42E1-4E33-8CDC-49F70C2021A0}" type="presOf" srcId="{4BBF64D5-F3AA-4813-981D-1DF490EEB98F}" destId="{AB859506-FEAA-4041-AE9C-FB7DEE781BE6}" srcOrd="0" destOrd="0" presId="urn:microsoft.com/office/officeart/2008/layout/VerticalCurvedList"/>
    <dgm:cxn modelId="{01819948-BF07-4F24-BDC6-67F5358A31DD}" srcId="{4BBF64D5-F3AA-4813-981D-1DF490EEB98F}" destId="{2E1C18BF-447D-4073-A256-DC80B04BA362}" srcOrd="4" destOrd="0" parTransId="{871477B6-F0F7-4BA3-8050-C626F43D3FDA}" sibTransId="{492D16A6-3957-45C2-BA2F-75571A5A2CA7}"/>
    <dgm:cxn modelId="{11179449-5709-4F61-B411-2E46EA66666A}" type="presOf" srcId="{E6A7C959-D447-442A-A996-E4B0555D5A73}" destId="{2361AAE7-BB2B-4152-8BF6-233F14140A6B}" srcOrd="0" destOrd="0" presId="urn:microsoft.com/office/officeart/2008/layout/VerticalCurvedList"/>
    <dgm:cxn modelId="{AD6B1552-3912-4D81-88F3-B5BE70CFB182}" type="presOf" srcId="{514DAA8B-D325-4EB3-9836-0C9E7DF1993B}" destId="{E8681FD1-0CCD-4E90-AE0C-78A6F27B9A8D}" srcOrd="0" destOrd="0" presId="urn:microsoft.com/office/officeart/2008/layout/VerticalCurvedList"/>
    <dgm:cxn modelId="{B39219A4-AF81-4BCE-B777-4C680EBC88E4}" srcId="{4BBF64D5-F3AA-4813-981D-1DF490EEB98F}" destId="{514DAA8B-D325-4EB3-9836-0C9E7DF1993B}" srcOrd="0" destOrd="0" parTransId="{BB7A8CE0-34EB-4FF4-BA51-AA2E5E671E5A}" sibTransId="{E6A7C959-D447-442A-A996-E4B0555D5A73}"/>
    <dgm:cxn modelId="{77B394BE-7A25-4DD2-A9AD-06DB96FCBEAF}" type="presOf" srcId="{EF96DF7D-B3C8-41A2-B010-DE13779CABE4}" destId="{678ED792-815E-45D3-9C53-D075BEEFC615}" srcOrd="0" destOrd="0" presId="urn:microsoft.com/office/officeart/2008/layout/VerticalCurvedList"/>
    <dgm:cxn modelId="{98B3E6C0-66B4-4DCE-AA1F-ADE7F5EA413F}" srcId="{4BBF64D5-F3AA-4813-981D-1DF490EEB98F}" destId="{EF96DF7D-B3C8-41A2-B010-DE13779CABE4}" srcOrd="5" destOrd="0" parTransId="{CDBBE5E7-3BBC-46FB-8F20-7C8CA7A5CFF9}" sibTransId="{779B4B5F-974B-4C81-A50E-D33B659982C7}"/>
    <dgm:cxn modelId="{E0807FCF-C8E2-4DA5-9525-B177DDF74B38}" type="presOf" srcId="{2E1C18BF-447D-4073-A256-DC80B04BA362}" destId="{F294640D-95AE-4B22-8018-D58D2378791B}" srcOrd="0" destOrd="0" presId="urn:microsoft.com/office/officeart/2008/layout/VerticalCurvedList"/>
    <dgm:cxn modelId="{273AFCD4-6941-4E2C-80A6-F7D5A236FCE7}" srcId="{4BBF64D5-F3AA-4813-981D-1DF490EEB98F}" destId="{927117A5-FCB9-41C0-B4F2-92361428187C}" srcOrd="1" destOrd="0" parTransId="{5FC5F890-56E7-45D8-96AE-C16B8C2E445C}" sibTransId="{780BD314-BD22-4ADB-9A78-C72C6CAE7CED}"/>
    <dgm:cxn modelId="{963B2CD7-F33B-4423-90FC-E99CF79F4C8F}" srcId="{4BBF64D5-F3AA-4813-981D-1DF490EEB98F}" destId="{6FF2F4E3-2452-4E65-996A-0AEE0704D03C}" srcOrd="2" destOrd="0" parTransId="{14EF9658-E193-44A4-B420-61663E12E33D}" sibTransId="{54F4FAC8-269F-4BBD-BE1D-2522A8B557FB}"/>
    <dgm:cxn modelId="{708FE3D9-97DD-41AE-B4A5-24CB84243E86}" srcId="{4BBF64D5-F3AA-4813-981D-1DF490EEB98F}" destId="{6E51DADE-542D-496B-B9AB-636CC720BFE2}" srcOrd="3" destOrd="0" parTransId="{F5F44BC5-E509-490F-96BD-40A79B47D830}" sibTransId="{EDD5268D-09BB-48F8-ACF5-32D1732C812A}"/>
    <dgm:cxn modelId="{FCCF2AF4-6006-4E76-9536-F13430054353}" type="presOf" srcId="{927117A5-FCB9-41C0-B4F2-92361428187C}" destId="{8EC70631-33EB-453B-8359-E0B015FBACA4}" srcOrd="0" destOrd="0" presId="urn:microsoft.com/office/officeart/2008/layout/VerticalCurvedList"/>
    <dgm:cxn modelId="{0A7B8627-9F48-4BFC-BAD8-AE4C5BF63E2E}" type="presParOf" srcId="{AB859506-FEAA-4041-AE9C-FB7DEE781BE6}" destId="{03BD87FE-488F-41F7-8B2F-4FAF879351F6}" srcOrd="0" destOrd="0" presId="urn:microsoft.com/office/officeart/2008/layout/VerticalCurvedList"/>
    <dgm:cxn modelId="{B76C729C-8054-46D1-AD5C-27A090D41EBF}" type="presParOf" srcId="{03BD87FE-488F-41F7-8B2F-4FAF879351F6}" destId="{9E8B4181-D5EC-4481-8577-2C5435C504DD}" srcOrd="0" destOrd="0" presId="urn:microsoft.com/office/officeart/2008/layout/VerticalCurvedList"/>
    <dgm:cxn modelId="{BEACFAF6-B4FD-41D3-9C30-D3EF148C0B6A}" type="presParOf" srcId="{9E8B4181-D5EC-4481-8577-2C5435C504DD}" destId="{E44EF8B9-1BA6-4EF5-B13C-50511F4EE795}" srcOrd="0" destOrd="0" presId="urn:microsoft.com/office/officeart/2008/layout/VerticalCurvedList"/>
    <dgm:cxn modelId="{C4759832-E968-41CE-8813-7FB675394A6C}" type="presParOf" srcId="{9E8B4181-D5EC-4481-8577-2C5435C504DD}" destId="{2361AAE7-BB2B-4152-8BF6-233F14140A6B}" srcOrd="1" destOrd="0" presId="urn:microsoft.com/office/officeart/2008/layout/VerticalCurvedList"/>
    <dgm:cxn modelId="{CEA966E1-45C3-450E-8217-BEF4C026CBEB}" type="presParOf" srcId="{9E8B4181-D5EC-4481-8577-2C5435C504DD}" destId="{B17ABA62-1781-49EC-BE5F-E576BC9F8550}" srcOrd="2" destOrd="0" presId="urn:microsoft.com/office/officeart/2008/layout/VerticalCurvedList"/>
    <dgm:cxn modelId="{02CE8777-630A-453A-8B45-AAD552134F8B}" type="presParOf" srcId="{9E8B4181-D5EC-4481-8577-2C5435C504DD}" destId="{82D14821-0BE1-472C-BE92-374BAAFBFB40}" srcOrd="3" destOrd="0" presId="urn:microsoft.com/office/officeart/2008/layout/VerticalCurvedList"/>
    <dgm:cxn modelId="{31279F0D-147C-4762-AC0D-720B34C2A28E}" type="presParOf" srcId="{03BD87FE-488F-41F7-8B2F-4FAF879351F6}" destId="{E8681FD1-0CCD-4E90-AE0C-78A6F27B9A8D}" srcOrd="1" destOrd="0" presId="urn:microsoft.com/office/officeart/2008/layout/VerticalCurvedList"/>
    <dgm:cxn modelId="{E029865D-906F-4C7A-8CCE-53BE7A19AAF7}" type="presParOf" srcId="{03BD87FE-488F-41F7-8B2F-4FAF879351F6}" destId="{D0783802-0A04-463F-9030-FC1FA8D0D015}" srcOrd="2" destOrd="0" presId="urn:microsoft.com/office/officeart/2008/layout/VerticalCurvedList"/>
    <dgm:cxn modelId="{2FE21F4E-C3EB-4924-9A74-46FCAAE34D22}" type="presParOf" srcId="{D0783802-0A04-463F-9030-FC1FA8D0D015}" destId="{699AA295-F914-4BB6-A7FA-1676271181A5}" srcOrd="0" destOrd="0" presId="urn:microsoft.com/office/officeart/2008/layout/VerticalCurvedList"/>
    <dgm:cxn modelId="{F9170FAD-47EE-44E6-9862-34FD3BA5E0B2}" type="presParOf" srcId="{03BD87FE-488F-41F7-8B2F-4FAF879351F6}" destId="{8EC70631-33EB-453B-8359-E0B015FBACA4}" srcOrd="3" destOrd="0" presId="urn:microsoft.com/office/officeart/2008/layout/VerticalCurvedList"/>
    <dgm:cxn modelId="{D56E2879-3910-4CCA-8F03-69420E5D2134}" type="presParOf" srcId="{03BD87FE-488F-41F7-8B2F-4FAF879351F6}" destId="{D126F11D-2A39-4572-A57E-374730A9211C}" srcOrd="4" destOrd="0" presId="urn:microsoft.com/office/officeart/2008/layout/VerticalCurvedList"/>
    <dgm:cxn modelId="{C52576A9-9170-4DBE-A900-D0A9F4D49DC9}" type="presParOf" srcId="{D126F11D-2A39-4572-A57E-374730A9211C}" destId="{3AF3A718-A5A3-4456-A944-B182C6E1A0DC}" srcOrd="0" destOrd="0" presId="urn:microsoft.com/office/officeart/2008/layout/VerticalCurvedList"/>
    <dgm:cxn modelId="{781FF8FA-DC3E-4491-ACD7-27AAE20B69B8}" type="presParOf" srcId="{03BD87FE-488F-41F7-8B2F-4FAF879351F6}" destId="{C1B78CDC-7710-4DDA-9C48-0B9D125736FF}" srcOrd="5" destOrd="0" presId="urn:microsoft.com/office/officeart/2008/layout/VerticalCurvedList"/>
    <dgm:cxn modelId="{E179391F-2A76-44CA-A73F-A5ABAF409847}" type="presParOf" srcId="{03BD87FE-488F-41F7-8B2F-4FAF879351F6}" destId="{7BB309BA-3FB2-4D14-9964-16471149C637}" srcOrd="6" destOrd="0" presId="urn:microsoft.com/office/officeart/2008/layout/VerticalCurvedList"/>
    <dgm:cxn modelId="{EA41FE51-424A-4ADF-A9FD-C44EC99DB627}" type="presParOf" srcId="{7BB309BA-3FB2-4D14-9964-16471149C637}" destId="{3B95B2F4-961D-4BEF-AEE0-6383D747B9CE}" srcOrd="0" destOrd="0" presId="urn:microsoft.com/office/officeart/2008/layout/VerticalCurvedList"/>
    <dgm:cxn modelId="{B07A6177-5917-462A-91CD-923D5430D342}" type="presParOf" srcId="{03BD87FE-488F-41F7-8B2F-4FAF879351F6}" destId="{E48D0A60-9758-4624-ACC7-36968A451476}" srcOrd="7" destOrd="0" presId="urn:microsoft.com/office/officeart/2008/layout/VerticalCurvedList"/>
    <dgm:cxn modelId="{CA11EFDF-B665-4A01-9DC2-B15F971B0D00}" type="presParOf" srcId="{03BD87FE-488F-41F7-8B2F-4FAF879351F6}" destId="{5D766DCE-44E6-4D8A-A43D-234218AB70C9}" srcOrd="8" destOrd="0" presId="urn:microsoft.com/office/officeart/2008/layout/VerticalCurvedList"/>
    <dgm:cxn modelId="{B1EED9C3-A87D-4441-8680-5EBF33598903}" type="presParOf" srcId="{5D766DCE-44E6-4D8A-A43D-234218AB70C9}" destId="{E11DDBD5-07E7-48F9-88E4-1A2C1D3A96B7}" srcOrd="0" destOrd="0" presId="urn:microsoft.com/office/officeart/2008/layout/VerticalCurvedList"/>
    <dgm:cxn modelId="{DCE326F6-3570-45F5-BB50-494EF6C4BBAB}" type="presParOf" srcId="{03BD87FE-488F-41F7-8B2F-4FAF879351F6}" destId="{F294640D-95AE-4B22-8018-D58D2378791B}" srcOrd="9" destOrd="0" presId="urn:microsoft.com/office/officeart/2008/layout/VerticalCurvedList"/>
    <dgm:cxn modelId="{937743AB-9685-4037-8A11-D40A4F20C02A}" type="presParOf" srcId="{03BD87FE-488F-41F7-8B2F-4FAF879351F6}" destId="{9C21B340-C8F5-4FD1-8503-19F0927766B7}" srcOrd="10" destOrd="0" presId="urn:microsoft.com/office/officeart/2008/layout/VerticalCurvedList"/>
    <dgm:cxn modelId="{EB000A61-65E1-4618-B149-3C157DAFC596}" type="presParOf" srcId="{9C21B340-C8F5-4FD1-8503-19F0927766B7}" destId="{2C269708-6A00-4B2E-ACA3-20DCBC0C2B2C}" srcOrd="0" destOrd="0" presId="urn:microsoft.com/office/officeart/2008/layout/VerticalCurvedList"/>
    <dgm:cxn modelId="{FCBAABF2-5BE8-405B-9C11-0FB690AA1431}" type="presParOf" srcId="{03BD87FE-488F-41F7-8B2F-4FAF879351F6}" destId="{678ED792-815E-45D3-9C53-D075BEEFC615}" srcOrd="11" destOrd="0" presId="urn:microsoft.com/office/officeart/2008/layout/VerticalCurvedList"/>
    <dgm:cxn modelId="{C47DDF91-AC7E-4196-AE06-1911E4B3DB42}" type="presParOf" srcId="{03BD87FE-488F-41F7-8B2F-4FAF879351F6}" destId="{22452254-6591-4542-824D-830B030666DE}" srcOrd="12" destOrd="0" presId="urn:microsoft.com/office/officeart/2008/layout/VerticalCurvedList"/>
    <dgm:cxn modelId="{C42E897F-32AD-4EFF-AA20-7B7ECB0ACBFC}" type="presParOf" srcId="{22452254-6591-4542-824D-830B030666DE}" destId="{2B8AEE4D-6CDB-4CEB-BAB8-83ACFCFDB0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1AAE7-BB2B-4152-8BF6-233F14140A6B}">
      <dsp:nvSpPr>
        <dsp:cNvPr id="0" name=""/>
        <dsp:cNvSpPr/>
      </dsp:nvSpPr>
      <dsp:spPr>
        <a:xfrm>
          <a:off x="-5116991" y="-783865"/>
          <a:ext cx="6093692" cy="6093692"/>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681FD1-0CCD-4E90-AE0C-78A6F27B9A8D}">
      <dsp:nvSpPr>
        <dsp:cNvPr id="0" name=""/>
        <dsp:cNvSpPr/>
      </dsp:nvSpPr>
      <dsp:spPr>
        <a:xfrm>
          <a:off x="364315" y="238337"/>
          <a:ext cx="10546001" cy="476493"/>
        </a:xfrm>
        <a:prstGeom prst="rect">
          <a:avLst/>
        </a:prstGeom>
        <a:solidFill>
          <a:schemeClr val="accent2">
            <a:lumMod val="40000"/>
            <a:lumOff val="60000"/>
          </a:schemeClr>
        </a:solidFill>
        <a:ln w="25400" cap="flat" cmpd="sng" algn="ctr">
          <a:noFill/>
          <a:prstDash val="solid"/>
        </a:ln>
        <a:effectLst/>
        <a:scene3d>
          <a:camera prst="orthographicFront">
            <a:rot lat="0" lon="0" rev="0"/>
          </a:camera>
          <a:lightRig rig="glow" dir="t">
            <a:rot lat="0" lon="0" rev="4800000"/>
          </a:lightRig>
        </a:scene3d>
        <a:sp3d prstMaterial="matte"/>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marL="0" lvl="0" indent="0" algn="l" defTabSz="1111250">
            <a:lnSpc>
              <a:spcPct val="90000"/>
            </a:lnSpc>
            <a:spcBef>
              <a:spcPct val="0"/>
            </a:spcBef>
            <a:spcAft>
              <a:spcPct val="35000"/>
            </a:spcAft>
            <a:buNone/>
          </a:pPr>
          <a:r>
            <a:rPr lang="it-IT" sz="2500" kern="1200" dirty="0"/>
            <a:t>Esercizio di attività secondarie e strumentali a quelle principali (art. 6) </a:t>
          </a:r>
        </a:p>
      </dsp:txBody>
      <dsp:txXfrm>
        <a:off x="364315" y="238337"/>
        <a:ext cx="10546001" cy="476493"/>
      </dsp:txXfrm>
    </dsp:sp>
    <dsp:sp modelId="{699AA295-F914-4BB6-A7FA-1676271181A5}">
      <dsp:nvSpPr>
        <dsp:cNvPr id="0" name=""/>
        <dsp:cNvSpPr/>
      </dsp:nvSpPr>
      <dsp:spPr>
        <a:xfrm>
          <a:off x="66507" y="178775"/>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70631-33EB-453B-8359-E0B015FBACA4}">
      <dsp:nvSpPr>
        <dsp:cNvPr id="0" name=""/>
        <dsp:cNvSpPr/>
      </dsp:nvSpPr>
      <dsp:spPr>
        <a:xfrm>
          <a:off x="756263" y="952986"/>
          <a:ext cx="10154053" cy="476493"/>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marL="0" lvl="0" indent="0" algn="l" defTabSz="1111250">
            <a:lnSpc>
              <a:spcPct val="90000"/>
            </a:lnSpc>
            <a:spcBef>
              <a:spcPct val="0"/>
            </a:spcBef>
            <a:spcAft>
              <a:spcPct val="35000"/>
            </a:spcAft>
            <a:buNone/>
          </a:pPr>
          <a:r>
            <a:rPr lang="it-IT" sz="2500" kern="1200" dirty="0"/>
            <a:t>Destinazione del patrimonio ed assenza di lucro (art. 8)</a:t>
          </a:r>
        </a:p>
      </dsp:txBody>
      <dsp:txXfrm>
        <a:off x="756263" y="952986"/>
        <a:ext cx="10154053" cy="476493"/>
      </dsp:txXfrm>
    </dsp:sp>
    <dsp:sp modelId="{3AF3A718-A5A3-4456-A944-B182C6E1A0DC}">
      <dsp:nvSpPr>
        <dsp:cNvPr id="0" name=""/>
        <dsp:cNvSpPr/>
      </dsp:nvSpPr>
      <dsp:spPr>
        <a:xfrm>
          <a:off x="458455" y="893424"/>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B78CDC-7710-4DDA-9C48-0B9D125736FF}">
      <dsp:nvSpPr>
        <dsp:cNvPr id="0" name=""/>
        <dsp:cNvSpPr/>
      </dsp:nvSpPr>
      <dsp:spPr>
        <a:xfrm>
          <a:off x="935491" y="1667635"/>
          <a:ext cx="9974825" cy="476493"/>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marL="0" lvl="0" indent="0" algn="l" defTabSz="1111250">
            <a:lnSpc>
              <a:spcPct val="90000"/>
            </a:lnSpc>
            <a:spcBef>
              <a:spcPct val="0"/>
            </a:spcBef>
            <a:spcAft>
              <a:spcPct val="35000"/>
            </a:spcAft>
            <a:buNone/>
          </a:pPr>
          <a:r>
            <a:rPr lang="it-IT" sz="2500" kern="1200" dirty="0"/>
            <a:t>Devoluzione del patrimonio in caso di scioglimento (art. 9)</a:t>
          </a:r>
        </a:p>
      </dsp:txBody>
      <dsp:txXfrm>
        <a:off x="935491" y="1667635"/>
        <a:ext cx="9974825" cy="476493"/>
      </dsp:txXfrm>
    </dsp:sp>
    <dsp:sp modelId="{3B95B2F4-961D-4BEF-AEE0-6383D747B9CE}">
      <dsp:nvSpPr>
        <dsp:cNvPr id="0" name=""/>
        <dsp:cNvSpPr/>
      </dsp:nvSpPr>
      <dsp:spPr>
        <a:xfrm>
          <a:off x="637683" y="1608074"/>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8D0A60-9758-4624-ACC7-36968A451476}">
      <dsp:nvSpPr>
        <dsp:cNvPr id="0" name=""/>
        <dsp:cNvSpPr/>
      </dsp:nvSpPr>
      <dsp:spPr>
        <a:xfrm>
          <a:off x="935491" y="2381832"/>
          <a:ext cx="9974825" cy="476493"/>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marL="0" lvl="0" indent="0" algn="l" defTabSz="1111250">
            <a:lnSpc>
              <a:spcPct val="90000"/>
            </a:lnSpc>
            <a:spcBef>
              <a:spcPct val="0"/>
            </a:spcBef>
            <a:spcAft>
              <a:spcPct val="35000"/>
            </a:spcAft>
            <a:buNone/>
          </a:pPr>
          <a:r>
            <a:rPr lang="it-IT" sz="2500" kern="1200" dirty="0"/>
            <a:t>Procedura di ammissione con specifico riguardo al carattere aperto degli ETS (art. 23)</a:t>
          </a:r>
        </a:p>
      </dsp:txBody>
      <dsp:txXfrm>
        <a:off x="935491" y="2381832"/>
        <a:ext cx="9974825" cy="476493"/>
      </dsp:txXfrm>
    </dsp:sp>
    <dsp:sp modelId="{E11DDBD5-07E7-48F9-88E4-1A2C1D3A96B7}">
      <dsp:nvSpPr>
        <dsp:cNvPr id="0" name=""/>
        <dsp:cNvSpPr/>
      </dsp:nvSpPr>
      <dsp:spPr>
        <a:xfrm>
          <a:off x="637683" y="2322271"/>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94640D-95AE-4B22-8018-D58D2378791B}">
      <dsp:nvSpPr>
        <dsp:cNvPr id="0" name=""/>
        <dsp:cNvSpPr/>
      </dsp:nvSpPr>
      <dsp:spPr>
        <a:xfrm>
          <a:off x="756263" y="3096482"/>
          <a:ext cx="10154053" cy="476493"/>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marL="0" lvl="0" indent="0" algn="l" defTabSz="1111250">
            <a:lnSpc>
              <a:spcPct val="90000"/>
            </a:lnSpc>
            <a:spcBef>
              <a:spcPct val="0"/>
            </a:spcBef>
            <a:spcAft>
              <a:spcPct val="35000"/>
            </a:spcAft>
            <a:buNone/>
          </a:pPr>
          <a:r>
            <a:rPr lang="it-IT" sz="2500" kern="1200" dirty="0"/>
            <a:t>Disciplina delle assemblee degli associati (Art. 24) e competenze inderogabili (art. 25)</a:t>
          </a:r>
        </a:p>
      </dsp:txBody>
      <dsp:txXfrm>
        <a:off x="756263" y="3096482"/>
        <a:ext cx="10154053" cy="476493"/>
      </dsp:txXfrm>
    </dsp:sp>
    <dsp:sp modelId="{2C269708-6A00-4B2E-ACA3-20DCBC0C2B2C}">
      <dsp:nvSpPr>
        <dsp:cNvPr id="0" name=""/>
        <dsp:cNvSpPr/>
      </dsp:nvSpPr>
      <dsp:spPr>
        <a:xfrm>
          <a:off x="458455" y="3036920"/>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D792-815E-45D3-9C53-D075BEEFC615}">
      <dsp:nvSpPr>
        <dsp:cNvPr id="0" name=""/>
        <dsp:cNvSpPr/>
      </dsp:nvSpPr>
      <dsp:spPr>
        <a:xfrm>
          <a:off x="364315" y="3811131"/>
          <a:ext cx="10546001" cy="476493"/>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marL="0" lvl="0" indent="0" algn="l" defTabSz="1111250">
            <a:lnSpc>
              <a:spcPct val="90000"/>
            </a:lnSpc>
            <a:spcBef>
              <a:spcPct val="0"/>
            </a:spcBef>
            <a:spcAft>
              <a:spcPct val="35000"/>
            </a:spcAft>
            <a:buNone/>
          </a:pPr>
          <a:r>
            <a:rPr lang="it-IT" sz="2500" kern="1200" dirty="0"/>
            <a:t>Disciplina dell’organo di amministrazione e limitazioni al potere di rappresentanza (art. 26)	</a:t>
          </a:r>
          <a:r>
            <a:rPr lang="it-IT" sz="2500" i="0" kern="1200" dirty="0"/>
            <a:t> </a:t>
          </a:r>
          <a:endParaRPr lang="it-IT" sz="2500" kern="1200" dirty="0"/>
        </a:p>
      </dsp:txBody>
      <dsp:txXfrm>
        <a:off x="364315" y="3811131"/>
        <a:ext cx="10546001" cy="476493"/>
      </dsp:txXfrm>
    </dsp:sp>
    <dsp:sp modelId="{2B8AEE4D-6CDB-4CEB-BAB8-83ACFCFDB0B1}">
      <dsp:nvSpPr>
        <dsp:cNvPr id="0" name=""/>
        <dsp:cNvSpPr/>
      </dsp:nvSpPr>
      <dsp:spPr>
        <a:xfrm>
          <a:off x="66507" y="3751569"/>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4292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defRPr sz="1200">
                <a:solidFill>
                  <a:schemeClr val="tx1"/>
                </a:solidFill>
                <a:latin typeface="Arial" charset="0"/>
                <a:cs typeface="+mn-cs"/>
              </a:defRPr>
            </a:lvl1pPr>
          </a:lstStyle>
          <a:p>
            <a:pPr>
              <a:defRPr/>
            </a:pPr>
            <a:endParaRPr lang="it-IT" dirty="0"/>
          </a:p>
        </p:txBody>
      </p:sp>
      <p:sp>
        <p:nvSpPr>
          <p:cNvPr id="199683" name="Rectangle 3"/>
          <p:cNvSpPr>
            <a:spLocks noGrp="1" noChangeArrowheads="1"/>
          </p:cNvSpPr>
          <p:nvPr>
            <p:ph type="dt" sz="quarter" idx="1"/>
          </p:nvPr>
        </p:nvSpPr>
        <p:spPr bwMode="auto">
          <a:xfrm>
            <a:off x="5610225" y="0"/>
            <a:ext cx="429418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200">
                <a:solidFill>
                  <a:schemeClr val="tx1"/>
                </a:solidFill>
                <a:latin typeface="Arial" charset="0"/>
                <a:cs typeface="+mn-cs"/>
              </a:defRPr>
            </a:lvl1pPr>
          </a:lstStyle>
          <a:p>
            <a:pPr>
              <a:defRPr/>
            </a:pPr>
            <a:endParaRPr lang="it-IT" dirty="0"/>
          </a:p>
        </p:txBody>
      </p:sp>
      <p:sp>
        <p:nvSpPr>
          <p:cNvPr id="199684" name="Rectangle 4"/>
          <p:cNvSpPr>
            <a:spLocks noGrp="1" noChangeArrowheads="1"/>
          </p:cNvSpPr>
          <p:nvPr>
            <p:ph type="ftr" sz="quarter" idx="2"/>
          </p:nvPr>
        </p:nvSpPr>
        <p:spPr bwMode="auto">
          <a:xfrm>
            <a:off x="0" y="6453188"/>
            <a:ext cx="4292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defRPr sz="1200">
                <a:solidFill>
                  <a:schemeClr val="tx1"/>
                </a:solidFill>
                <a:latin typeface="Arial" charset="0"/>
                <a:cs typeface="+mn-cs"/>
              </a:defRPr>
            </a:lvl1pPr>
          </a:lstStyle>
          <a:p>
            <a:pPr>
              <a:defRPr/>
            </a:pPr>
            <a:endParaRPr lang="it-IT" dirty="0"/>
          </a:p>
        </p:txBody>
      </p:sp>
      <p:sp>
        <p:nvSpPr>
          <p:cNvPr id="199685" name="Rectangle 5"/>
          <p:cNvSpPr>
            <a:spLocks noGrp="1" noChangeArrowheads="1"/>
          </p:cNvSpPr>
          <p:nvPr>
            <p:ph type="sldNum" sz="quarter" idx="3"/>
          </p:nvPr>
        </p:nvSpPr>
        <p:spPr bwMode="auto">
          <a:xfrm>
            <a:off x="5610225" y="6453188"/>
            <a:ext cx="429418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defRPr sz="1200">
                <a:solidFill>
                  <a:schemeClr val="tx1"/>
                </a:solidFill>
                <a:latin typeface="Arial" panose="020B0604020202020204" pitchFamily="34" charset="0"/>
              </a:defRPr>
            </a:lvl1pPr>
          </a:lstStyle>
          <a:p>
            <a:pPr>
              <a:defRPr/>
            </a:pPr>
            <a:fld id="{900888DC-1C9B-422C-AA51-894C4661CF6C}" type="slidenum">
              <a:rPr lang="it-IT" altLang="it-IT"/>
              <a:pPr>
                <a:defRPr/>
              </a:pPr>
              <a:t>‹N›</a:t>
            </a:fld>
            <a:endParaRPr lang="it-IT" altLang="it-IT" dirty="0"/>
          </a:p>
        </p:txBody>
      </p:sp>
    </p:spTree>
    <p:extLst>
      <p:ext uri="{BB962C8B-B14F-4D97-AF65-F5344CB8AC3E}">
        <p14:creationId xmlns:p14="http://schemas.microsoft.com/office/powerpoint/2010/main" val="816317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bwMode="auto">
          <a:xfrm>
            <a:off x="0" y="0"/>
            <a:ext cx="4292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defRPr sz="1200">
                <a:solidFill>
                  <a:schemeClr val="tx1"/>
                </a:solidFill>
                <a:latin typeface="Arial" charset="0"/>
                <a:cs typeface="+mn-cs"/>
              </a:defRPr>
            </a:lvl1pPr>
          </a:lstStyle>
          <a:p>
            <a:pPr>
              <a:defRPr/>
            </a:pPr>
            <a:endParaRPr lang="it-IT" dirty="0"/>
          </a:p>
        </p:txBody>
      </p:sp>
      <p:sp>
        <p:nvSpPr>
          <p:cNvPr id="208899" name="Rectangle 3"/>
          <p:cNvSpPr>
            <a:spLocks noGrp="1" noChangeArrowheads="1"/>
          </p:cNvSpPr>
          <p:nvPr>
            <p:ph type="dt" idx="1"/>
          </p:nvPr>
        </p:nvSpPr>
        <p:spPr bwMode="auto">
          <a:xfrm>
            <a:off x="5610225" y="0"/>
            <a:ext cx="429418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200">
                <a:solidFill>
                  <a:schemeClr val="tx1"/>
                </a:solidFill>
                <a:latin typeface="Arial" charset="0"/>
                <a:cs typeface="+mn-cs"/>
              </a:defRPr>
            </a:lvl1pPr>
          </a:lstStyle>
          <a:p>
            <a:pPr>
              <a:defRPr/>
            </a:pPr>
            <a:endParaRPr lang="it-IT" dirty="0"/>
          </a:p>
        </p:txBody>
      </p:sp>
      <p:sp>
        <p:nvSpPr>
          <p:cNvPr id="3076" name="Rectangle 4"/>
          <p:cNvSpPr>
            <a:spLocks noGrp="1" noRot="1" noChangeAspect="1" noChangeArrowheads="1" noTextEdit="1"/>
          </p:cNvSpPr>
          <p:nvPr>
            <p:ph type="sldImg" idx="2"/>
          </p:nvPr>
        </p:nvSpPr>
        <p:spPr bwMode="auto">
          <a:xfrm>
            <a:off x="2689225" y="509588"/>
            <a:ext cx="4527550" cy="254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1" name="Rectangle 5"/>
          <p:cNvSpPr>
            <a:spLocks noGrp="1" noChangeArrowheads="1"/>
          </p:cNvSpPr>
          <p:nvPr>
            <p:ph type="body" sz="quarter" idx="3"/>
          </p:nvPr>
        </p:nvSpPr>
        <p:spPr bwMode="auto">
          <a:xfrm>
            <a:off x="990600" y="3227388"/>
            <a:ext cx="7924800" cy="305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208902" name="Rectangle 6"/>
          <p:cNvSpPr>
            <a:spLocks noGrp="1" noChangeArrowheads="1"/>
          </p:cNvSpPr>
          <p:nvPr>
            <p:ph type="ftr" sz="quarter" idx="4"/>
          </p:nvPr>
        </p:nvSpPr>
        <p:spPr bwMode="auto">
          <a:xfrm>
            <a:off x="0" y="6453188"/>
            <a:ext cx="4292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defRPr sz="1200">
                <a:solidFill>
                  <a:schemeClr val="tx1"/>
                </a:solidFill>
                <a:latin typeface="Arial" charset="0"/>
                <a:cs typeface="+mn-cs"/>
              </a:defRPr>
            </a:lvl1pPr>
          </a:lstStyle>
          <a:p>
            <a:pPr>
              <a:defRPr/>
            </a:pPr>
            <a:endParaRPr lang="it-IT" dirty="0"/>
          </a:p>
        </p:txBody>
      </p:sp>
      <p:sp>
        <p:nvSpPr>
          <p:cNvPr id="208903" name="Rectangle 7"/>
          <p:cNvSpPr>
            <a:spLocks noGrp="1" noChangeArrowheads="1"/>
          </p:cNvSpPr>
          <p:nvPr>
            <p:ph type="sldNum" sz="quarter" idx="5"/>
          </p:nvPr>
        </p:nvSpPr>
        <p:spPr bwMode="auto">
          <a:xfrm>
            <a:off x="5610225" y="6453188"/>
            <a:ext cx="429418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defRPr sz="1200">
                <a:solidFill>
                  <a:schemeClr val="tx1"/>
                </a:solidFill>
                <a:latin typeface="Arial" panose="020B0604020202020204" pitchFamily="34" charset="0"/>
              </a:defRPr>
            </a:lvl1pPr>
          </a:lstStyle>
          <a:p>
            <a:pPr>
              <a:defRPr/>
            </a:pPr>
            <a:fld id="{8C53833A-BD43-4E8C-9D07-CB1B93D43209}" type="slidenum">
              <a:rPr lang="it-IT" altLang="it-IT"/>
              <a:pPr>
                <a:defRPr/>
              </a:pPr>
              <a:t>‹N›</a:t>
            </a:fld>
            <a:endParaRPr lang="it-IT" altLang="it-IT" dirty="0"/>
          </a:p>
        </p:txBody>
      </p:sp>
    </p:spTree>
    <p:extLst>
      <p:ext uri="{BB962C8B-B14F-4D97-AF65-F5344CB8AC3E}">
        <p14:creationId xmlns:p14="http://schemas.microsoft.com/office/powerpoint/2010/main" val="917934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apositiva titolo">
    <p:spTree>
      <p:nvGrpSpPr>
        <p:cNvPr id="1" name=""/>
        <p:cNvGrpSpPr/>
        <p:nvPr/>
      </p:nvGrpSpPr>
      <p:grpSpPr>
        <a:xfrm>
          <a:off x="0" y="0"/>
          <a:ext cx="0" cy="0"/>
          <a:chOff x="0" y="0"/>
          <a:chExt cx="0" cy="0"/>
        </a:xfrm>
      </p:grpSpPr>
      <p:sp>
        <p:nvSpPr>
          <p:cNvPr id="17" name="Rettangolo 16"/>
          <p:cNvSpPr>
            <a:spLocks/>
          </p:cNvSpPr>
          <p:nvPr userDrawn="1"/>
        </p:nvSpPr>
        <p:spPr bwMode="auto">
          <a:xfrm flipH="1" flipV="1">
            <a:off x="2999651" y="3409638"/>
            <a:ext cx="9220075" cy="1675546"/>
          </a:xfrm>
          <a:prstGeom prst="rect">
            <a:avLst/>
          </a:prstGeom>
          <a:solidFill>
            <a:schemeClr val="bg2">
              <a:lumMod val="75000"/>
              <a:alpha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hangingPunct="1">
              <a:defRPr/>
            </a:pPr>
            <a:endParaRPr lang="en-US" dirty="0">
              <a:solidFill>
                <a:schemeClr val="tx1"/>
              </a:solidFill>
              <a:latin typeface="Verdana" pitchFamily="34" charset="0"/>
              <a:cs typeface="+mn-cs"/>
            </a:endParaRPr>
          </a:p>
        </p:txBody>
      </p:sp>
      <p:sp>
        <p:nvSpPr>
          <p:cNvPr id="15" name="Rettangolo 14"/>
          <p:cNvSpPr>
            <a:spLocks/>
          </p:cNvSpPr>
          <p:nvPr userDrawn="1"/>
        </p:nvSpPr>
        <p:spPr bwMode="auto">
          <a:xfrm>
            <a:off x="24168" y="1176860"/>
            <a:ext cx="10352529" cy="1676076"/>
          </a:xfrm>
          <a:prstGeom prst="rect">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4" name="Figura a mano libera 3"/>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solidFill>
                <a:schemeClr val="tx1"/>
              </a:solidFill>
              <a:latin typeface="Verdana" pitchFamily="34" charset="0"/>
              <a:cs typeface="+mn-cs"/>
            </a:endParaRPr>
          </a:p>
        </p:txBody>
      </p:sp>
      <p:sp>
        <p:nvSpPr>
          <p:cNvPr id="5" name="Figura a mano libera 19"/>
          <p:cNvSpPr>
            <a:spLocks/>
          </p:cNvSpPr>
          <p:nvPr/>
        </p:nvSpPr>
        <p:spPr bwMode="auto">
          <a:xfrm>
            <a:off x="647700" y="4806950"/>
            <a:ext cx="6866467" cy="2078038"/>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it-IT" dirty="0"/>
          </a:p>
        </p:txBody>
      </p:sp>
      <p:sp>
        <p:nvSpPr>
          <p:cNvPr id="6" name="Triangolo rettangolo 5"/>
          <p:cNvSpPr>
            <a:spLocks/>
          </p:cNvSpPr>
          <p:nvPr userDrawn="1"/>
        </p:nvSpPr>
        <p:spPr bwMode="auto">
          <a:xfrm>
            <a:off x="-8057" y="4479158"/>
            <a:ext cx="6329445" cy="2406226"/>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Figura a mano libera 7"/>
          <p:cNvSpPr>
            <a:spLocks/>
          </p:cNvSpPr>
          <p:nvPr userDrawn="1"/>
        </p:nvSpPr>
        <p:spPr bwMode="auto">
          <a:xfrm flipH="1" flipV="1">
            <a:off x="2446867" y="0"/>
            <a:ext cx="9745133" cy="9080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solidFill>
                <a:schemeClr val="tx1"/>
              </a:solidFill>
              <a:latin typeface="Verdana" pitchFamily="34" charset="0"/>
              <a:cs typeface="+mn-cs"/>
            </a:endParaRPr>
          </a:p>
        </p:txBody>
      </p:sp>
      <p:sp>
        <p:nvSpPr>
          <p:cNvPr id="10" name="Figura a mano libera 24"/>
          <p:cNvSpPr>
            <a:spLocks/>
          </p:cNvSpPr>
          <p:nvPr userDrawn="1"/>
        </p:nvSpPr>
        <p:spPr bwMode="auto">
          <a:xfrm flipH="1" flipV="1">
            <a:off x="4832352" y="0"/>
            <a:ext cx="7359649" cy="9080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it-IT" dirty="0"/>
          </a:p>
        </p:txBody>
      </p:sp>
      <p:sp>
        <p:nvSpPr>
          <p:cNvPr id="9" name="Segnaposto titolo 8"/>
          <p:cNvSpPr>
            <a:spLocks noGrp="1"/>
          </p:cNvSpPr>
          <p:nvPr>
            <p:ph type="title"/>
          </p:nvPr>
        </p:nvSpPr>
        <p:spPr>
          <a:xfrm>
            <a:off x="-24680" y="1340768"/>
            <a:ext cx="10401377" cy="1368152"/>
          </a:xfrm>
        </p:spPr>
        <p:txBody>
          <a:bodyPr/>
          <a:lstStyle>
            <a:lvl1pPr>
              <a:defRPr smtClean="0">
                <a:solidFill>
                  <a:schemeClr val="bg1"/>
                </a:solidFill>
                <a:effectLst>
                  <a:outerShdw blurRad="38100" dist="38100" dir="2700000" algn="tl">
                    <a:srgbClr val="000000">
                      <a:alpha val="43137"/>
                    </a:srgbClr>
                  </a:outerShdw>
                </a:effectLst>
              </a:defRPr>
            </a:lvl1pPr>
          </a:lstStyle>
          <a:p>
            <a:r>
              <a:rPr lang="it-IT" dirty="0"/>
              <a:t>Fare clic per modificare lo stile del titolo</a:t>
            </a:r>
          </a:p>
        </p:txBody>
      </p:sp>
      <p:sp>
        <p:nvSpPr>
          <p:cNvPr id="11" name="Segnaposto data 9"/>
          <p:cNvSpPr>
            <a:spLocks noGrp="1"/>
          </p:cNvSpPr>
          <p:nvPr>
            <p:ph type="dt" sz="half" idx="10"/>
          </p:nvPr>
        </p:nvSpPr>
        <p:spPr>
          <a:xfrm>
            <a:off x="609600" y="6245225"/>
            <a:ext cx="2844800" cy="476250"/>
          </a:xfrm>
          <a:prstGeom prst="rect">
            <a:avLst/>
          </a:prstGeom>
        </p:spPr>
        <p:txBody>
          <a:bodyPr/>
          <a:lstStyle>
            <a:lvl1pPr algn="l">
              <a:lnSpc>
                <a:spcPct val="100000"/>
              </a:lnSpc>
              <a:defRPr sz="1000">
                <a:solidFill>
                  <a:schemeClr val="tx1"/>
                </a:solidFill>
                <a:latin typeface="Verdana" pitchFamily="34" charset="0"/>
              </a:defRPr>
            </a:lvl1pPr>
          </a:lstStyle>
          <a:p>
            <a:pPr>
              <a:defRPr/>
            </a:pPr>
            <a:fld id="{755E29BD-9260-43FA-815D-DF3B320A59F7}" type="datetime1">
              <a:rPr lang="it-IT"/>
              <a:pPr>
                <a:defRPr/>
              </a:pPr>
              <a:t>25/10/2023</a:t>
            </a:fld>
            <a:endParaRPr lang="it-IT" dirty="0"/>
          </a:p>
        </p:txBody>
      </p:sp>
      <p:sp>
        <p:nvSpPr>
          <p:cNvPr id="14" name="Triangolo rettangolo 13"/>
          <p:cNvSpPr>
            <a:spLocks/>
          </p:cNvSpPr>
          <p:nvPr userDrawn="1"/>
        </p:nvSpPr>
        <p:spPr bwMode="auto">
          <a:xfrm rot="10800000">
            <a:off x="6384032" y="0"/>
            <a:ext cx="5807968" cy="916742"/>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72180540"/>
      </p:ext>
    </p:extLst>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Diapositiva titolo">
    <p:spTree>
      <p:nvGrpSpPr>
        <p:cNvPr id="1" name=""/>
        <p:cNvGrpSpPr/>
        <p:nvPr/>
      </p:nvGrpSpPr>
      <p:grpSpPr>
        <a:xfrm>
          <a:off x="0" y="0"/>
          <a:ext cx="0" cy="0"/>
          <a:chOff x="0" y="0"/>
          <a:chExt cx="0" cy="0"/>
        </a:xfrm>
      </p:grpSpPr>
      <p:sp>
        <p:nvSpPr>
          <p:cNvPr id="4" name="Figura a mano libera 3"/>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solidFill>
                <a:schemeClr val="tx1"/>
              </a:solidFill>
              <a:latin typeface="Verdana" pitchFamily="34" charset="0"/>
              <a:cs typeface="+mn-cs"/>
            </a:endParaRPr>
          </a:p>
        </p:txBody>
      </p:sp>
      <p:sp>
        <p:nvSpPr>
          <p:cNvPr id="5" name="Figura a mano libera 19"/>
          <p:cNvSpPr>
            <a:spLocks/>
          </p:cNvSpPr>
          <p:nvPr/>
        </p:nvSpPr>
        <p:spPr bwMode="auto">
          <a:xfrm>
            <a:off x="647700" y="4806950"/>
            <a:ext cx="6866467" cy="2078038"/>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it-IT" dirty="0"/>
          </a:p>
        </p:txBody>
      </p:sp>
      <p:sp>
        <p:nvSpPr>
          <p:cNvPr id="6" name="Triangolo rettangolo 5"/>
          <p:cNvSpPr>
            <a:spLocks/>
          </p:cNvSpPr>
          <p:nvPr userDrawn="1"/>
        </p:nvSpPr>
        <p:spPr bwMode="auto">
          <a:xfrm>
            <a:off x="-8057" y="4479158"/>
            <a:ext cx="6329445" cy="2406226"/>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Figura a mano libera 7"/>
          <p:cNvSpPr>
            <a:spLocks/>
          </p:cNvSpPr>
          <p:nvPr userDrawn="1"/>
        </p:nvSpPr>
        <p:spPr bwMode="auto">
          <a:xfrm flipH="1" flipV="1">
            <a:off x="2446867" y="0"/>
            <a:ext cx="9745133" cy="9080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solidFill>
                <a:schemeClr val="tx1"/>
              </a:solidFill>
              <a:latin typeface="Verdana" pitchFamily="34" charset="0"/>
              <a:cs typeface="+mn-cs"/>
            </a:endParaRPr>
          </a:p>
        </p:txBody>
      </p:sp>
      <p:sp>
        <p:nvSpPr>
          <p:cNvPr id="10" name="Figura a mano libera 24"/>
          <p:cNvSpPr>
            <a:spLocks/>
          </p:cNvSpPr>
          <p:nvPr userDrawn="1"/>
        </p:nvSpPr>
        <p:spPr bwMode="auto">
          <a:xfrm flipH="1" flipV="1">
            <a:off x="4832352" y="0"/>
            <a:ext cx="7359649" cy="9080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it-IT" dirty="0"/>
          </a:p>
        </p:txBody>
      </p:sp>
      <p:sp>
        <p:nvSpPr>
          <p:cNvPr id="9" name="Segnaposto titolo 8"/>
          <p:cNvSpPr>
            <a:spLocks noGrp="1"/>
          </p:cNvSpPr>
          <p:nvPr>
            <p:ph type="title"/>
          </p:nvPr>
        </p:nvSpPr>
        <p:spPr>
          <a:xfrm>
            <a:off x="-168696" y="2013832"/>
            <a:ext cx="10401377" cy="1470025"/>
          </a:xfrm>
        </p:spPr>
        <p:txBody>
          <a:bodyPr/>
          <a:lstStyle>
            <a:lvl1pPr>
              <a:defRPr smtClean="0">
                <a:solidFill>
                  <a:schemeClr val="bg1"/>
                </a:solidFill>
                <a:effectLst>
                  <a:outerShdw blurRad="38100" dist="38100" dir="2700000" algn="tl">
                    <a:srgbClr val="000000">
                      <a:alpha val="43137"/>
                    </a:srgbClr>
                  </a:outerShdw>
                </a:effectLst>
              </a:defRPr>
            </a:lvl1pPr>
          </a:lstStyle>
          <a:p>
            <a:r>
              <a:rPr lang="it-IT" dirty="0"/>
              <a:t>Fare clic per modificare lo stile del titolo</a:t>
            </a:r>
          </a:p>
        </p:txBody>
      </p:sp>
      <p:sp>
        <p:nvSpPr>
          <p:cNvPr id="149513" name="Segnaposto testo 29"/>
          <p:cNvSpPr>
            <a:spLocks noGrp="1"/>
          </p:cNvSpPr>
          <p:nvPr>
            <p:ph type="subTitle" idx="1"/>
          </p:nvPr>
        </p:nvSpPr>
        <p:spPr>
          <a:xfrm>
            <a:off x="4492074" y="4123333"/>
            <a:ext cx="7649489" cy="664567"/>
          </a:xfrm>
        </p:spPr>
        <p:txBody>
          <a:bodyPr/>
          <a:lstStyle>
            <a:lvl1pPr marL="109538" indent="0" algn="ctr">
              <a:spcAft>
                <a:spcPts val="0"/>
              </a:spcAft>
              <a:buFont typeface="Wingdings 3" pitchFamily="18" charset="2"/>
              <a:buNone/>
              <a:defRPr smtClean="0"/>
            </a:lvl1pPr>
          </a:lstStyle>
          <a:p>
            <a:r>
              <a:rPr lang="it-IT" dirty="0"/>
              <a:t>Fare clic per modificare lo stile del sottotitolo dello schema</a:t>
            </a:r>
          </a:p>
        </p:txBody>
      </p:sp>
      <p:sp>
        <p:nvSpPr>
          <p:cNvPr id="11" name="Segnaposto data 9"/>
          <p:cNvSpPr>
            <a:spLocks noGrp="1"/>
          </p:cNvSpPr>
          <p:nvPr>
            <p:ph type="dt" sz="half" idx="10"/>
          </p:nvPr>
        </p:nvSpPr>
        <p:spPr>
          <a:xfrm>
            <a:off x="609600" y="6245225"/>
            <a:ext cx="2844800" cy="476250"/>
          </a:xfrm>
          <a:prstGeom prst="rect">
            <a:avLst/>
          </a:prstGeom>
        </p:spPr>
        <p:txBody>
          <a:bodyPr/>
          <a:lstStyle>
            <a:lvl1pPr algn="l">
              <a:lnSpc>
                <a:spcPct val="100000"/>
              </a:lnSpc>
              <a:defRPr sz="1000">
                <a:solidFill>
                  <a:schemeClr val="tx1"/>
                </a:solidFill>
                <a:latin typeface="Verdana" pitchFamily="34" charset="0"/>
              </a:defRPr>
            </a:lvl1pPr>
          </a:lstStyle>
          <a:p>
            <a:pPr>
              <a:defRPr/>
            </a:pPr>
            <a:fld id="{755E29BD-9260-43FA-815D-DF3B320A59F7}" type="datetime1">
              <a:rPr lang="it-IT"/>
              <a:pPr>
                <a:defRPr/>
              </a:pPr>
              <a:t>25/10/2023</a:t>
            </a:fld>
            <a:endParaRPr lang="it-IT" dirty="0"/>
          </a:p>
        </p:txBody>
      </p:sp>
      <p:sp>
        <p:nvSpPr>
          <p:cNvPr id="14" name="Triangolo rettangolo 13"/>
          <p:cNvSpPr>
            <a:spLocks/>
          </p:cNvSpPr>
          <p:nvPr userDrawn="1"/>
        </p:nvSpPr>
        <p:spPr bwMode="auto">
          <a:xfrm rot="10800000">
            <a:off x="6384032" y="0"/>
            <a:ext cx="5807968" cy="916742"/>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4031181731"/>
      </p:ext>
    </p:extLst>
  </p:cSld>
  <p:clrMapOvr>
    <a:masterClrMapping/>
  </p:clrMapOvr>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lvl1pPr>
              <a:lnSpc>
                <a:spcPct val="114000"/>
              </a:lnSpc>
              <a:spcAft>
                <a:spcPts val="1000"/>
              </a:spcAft>
              <a:defRPr/>
            </a:lvl1pPr>
            <a:lvl2pPr>
              <a:lnSpc>
                <a:spcPct val="114000"/>
              </a:lnSpc>
              <a:spcAft>
                <a:spcPts val="1000"/>
              </a:spcAft>
              <a:defRPr/>
            </a:lvl2pPr>
            <a:lvl3pPr>
              <a:lnSpc>
                <a:spcPct val="114000"/>
              </a:lnSpc>
              <a:spcAft>
                <a:spcPts val="1000"/>
              </a:spcAft>
              <a:defRPr/>
            </a:lvl3pPr>
            <a:lvl4pPr>
              <a:lnSpc>
                <a:spcPct val="114000"/>
              </a:lnSpc>
              <a:spcAft>
                <a:spcPts val="1000"/>
              </a:spcAft>
              <a:defRPr/>
            </a:lvl4pPr>
            <a:lvl5pPr>
              <a:lnSpc>
                <a:spcPct val="114000"/>
              </a:lnSpc>
              <a:spcAft>
                <a:spcPts val="1000"/>
              </a:spcAft>
              <a:defRPr/>
            </a:lvl5pPr>
            <a:extLst/>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7" name="Titolo 6"/>
          <p:cNvSpPr>
            <a:spLocks noGrp="1"/>
          </p:cNvSpPr>
          <p:nvPr>
            <p:ph type="title"/>
          </p:nvPr>
        </p:nvSpPr>
        <p:spPr>
          <a:xfrm>
            <a:off x="0" y="137319"/>
            <a:ext cx="8496267" cy="1143000"/>
          </a:xfrm>
          <a:ln>
            <a:noFill/>
          </a:ln>
        </p:spPr>
        <p:txBody>
          <a:bodyPr rtlCol="0">
            <a:scene3d>
              <a:camera prst="orthographicFront"/>
              <a:lightRig rig="threePt" dir="t"/>
            </a:scene3d>
            <a:sp3d extrusionH="57150">
              <a:bevelT w="38100" h="38100"/>
            </a:sp3d>
          </a:bodyPr>
          <a:lstStyle/>
          <a:p>
            <a:r>
              <a:rPr lang="it-IT" dirty="0"/>
              <a:t>Fare clic per modificare lo stile del titolo</a:t>
            </a:r>
            <a:endParaRPr lang="en-US" dirty="0"/>
          </a:p>
        </p:txBody>
      </p:sp>
    </p:spTree>
    <p:extLst>
      <p:ext uri="{BB962C8B-B14F-4D97-AF65-F5344CB8AC3E}">
        <p14:creationId xmlns:p14="http://schemas.microsoft.com/office/powerpoint/2010/main" val="267612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Segnaposto contenuto 2"/>
          <p:cNvSpPr>
            <a:spLocks noGrp="1"/>
          </p:cNvSpPr>
          <p:nvPr>
            <p:ph idx="1"/>
          </p:nvPr>
        </p:nvSpPr>
        <p:spPr>
          <a:xfrm>
            <a:off x="609600" y="1412776"/>
            <a:ext cx="10972800" cy="4525962"/>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extLst/>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Titolo 6"/>
          <p:cNvSpPr>
            <a:spLocks noGrp="1"/>
          </p:cNvSpPr>
          <p:nvPr>
            <p:ph type="title"/>
          </p:nvPr>
        </p:nvSpPr>
        <p:spPr>
          <a:xfrm>
            <a:off x="609600" y="116632"/>
            <a:ext cx="9326827" cy="1143000"/>
          </a:xfrm>
          <a:ln>
            <a:noFill/>
          </a:ln>
        </p:spPr>
        <p:txBody>
          <a:bodyPr rtlCol="0"/>
          <a:lstStyle/>
          <a:p>
            <a:r>
              <a:rPr lang="it-IT" dirty="0"/>
              <a:t>Fare clic per modificare lo stile del titolo</a:t>
            </a:r>
            <a:endParaRPr lang="en-US" dirty="0"/>
          </a:p>
        </p:txBody>
      </p:sp>
    </p:spTree>
    <p:extLst>
      <p:ext uri="{BB962C8B-B14F-4D97-AF65-F5344CB8AC3E}">
        <p14:creationId xmlns:p14="http://schemas.microsoft.com/office/powerpoint/2010/main" val="250962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3" name="Figura a mano libera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2">
              <a:lumMod val="75000"/>
              <a:alpha val="40000"/>
            </a:schemeClr>
          </a:solidFill>
          <a:ln w="9525" cap="flat" cmpd="sng" algn="ctr">
            <a:gradFill>
              <a:gsLst>
                <a:gs pos="0">
                  <a:schemeClr val="accent1">
                    <a:lumMod val="5000"/>
                    <a:lumOff val="95000"/>
                  </a:schemeClr>
                </a:gs>
                <a:gs pos="74000">
                  <a:schemeClr val="accent2">
                    <a:lumMod val="40000"/>
                    <a:lumOff val="60000"/>
                  </a:schemeClr>
                </a:gs>
                <a:gs pos="83000">
                  <a:schemeClr val="accent2">
                    <a:lumMod val="60000"/>
                    <a:lumOff val="40000"/>
                  </a:schemeClr>
                </a:gs>
                <a:gs pos="100000">
                  <a:schemeClr val="accent2">
                    <a:lumMod val="75000"/>
                  </a:schemeClr>
                </a:gs>
              </a:gsLst>
              <a:lin ang="5400000" scaled="1"/>
            </a:gradFill>
            <a:prstDash val="solid"/>
            <a:round/>
            <a:headEnd type="none" w="med" len="med"/>
            <a:tailEnd type="none" w="med" len="med"/>
          </a:ln>
          <a:effectLst/>
        </p:spPr>
        <p:txBody>
          <a:bodyPr/>
          <a:lstStyle/>
          <a:p>
            <a:pPr eaLnBrk="1" hangingPunct="1">
              <a:defRPr/>
            </a:pPr>
            <a:endParaRPr lang="en-US" dirty="0">
              <a:solidFill>
                <a:schemeClr val="tx1"/>
              </a:solidFill>
              <a:latin typeface="Verdana" pitchFamily="34" charset="0"/>
              <a:cs typeface="+mn-cs"/>
            </a:endParaRPr>
          </a:p>
        </p:txBody>
      </p:sp>
      <p:sp>
        <p:nvSpPr>
          <p:cNvPr id="1027" name="Figura a mano libera 11"/>
          <p:cNvSpPr>
            <a:spLocks/>
          </p:cNvSpPr>
          <p:nvPr/>
        </p:nvSpPr>
        <p:spPr bwMode="auto">
          <a:xfrm>
            <a:off x="647700" y="59515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it-IT" dirty="0"/>
          </a:p>
        </p:txBody>
      </p:sp>
      <p:sp>
        <p:nvSpPr>
          <p:cNvPr id="14" name="Triangolo rettangolo 13"/>
          <p:cNvSpPr>
            <a:spLocks/>
          </p:cNvSpPr>
          <p:nvPr/>
        </p:nvSpPr>
        <p:spPr bwMode="auto">
          <a:xfrm>
            <a:off x="-8056" y="5791253"/>
            <a:ext cx="4536419" cy="1080868"/>
          </a:xfrm>
          <a:prstGeom prst="rtTriangle">
            <a:avLst/>
          </a:prstGeom>
          <a:blipFill>
            <a:blip r:embed="rId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5" name="Connettore 1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609600" y="127794"/>
            <a:ext cx="7886667"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it-IT" dirty="0"/>
              <a:t>Fare clic per modificare lo stile del titolo</a:t>
            </a:r>
            <a:endParaRPr lang="en-US" dirty="0"/>
          </a:p>
        </p:txBody>
      </p:sp>
      <p:sp>
        <p:nvSpPr>
          <p:cNvPr id="1033" name="Segnaposto testo 29"/>
          <p:cNvSpPr>
            <a:spLocks noGrp="1"/>
          </p:cNvSpPr>
          <p:nvPr>
            <p:ph type="body" idx="1"/>
          </p:nvPr>
        </p:nvSpPr>
        <p:spPr bwMode="auto">
          <a:xfrm>
            <a:off x="609600" y="1412776"/>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dirty="0"/>
              <a:t>Fare clic per modificare stili del testo dello schema</a:t>
            </a:r>
          </a:p>
          <a:p>
            <a:pPr lvl="1"/>
            <a:r>
              <a:rPr lang="it-IT" altLang="it-IT" dirty="0"/>
              <a:t>Secondo livello</a:t>
            </a:r>
          </a:p>
          <a:p>
            <a:pPr lvl="2"/>
            <a:r>
              <a:rPr lang="it-IT" altLang="it-IT" dirty="0"/>
              <a:t>Terzo livello</a:t>
            </a:r>
          </a:p>
          <a:p>
            <a:pPr lvl="3"/>
            <a:r>
              <a:rPr lang="it-IT" altLang="it-IT" dirty="0"/>
              <a:t>Quarto livello</a:t>
            </a:r>
          </a:p>
          <a:p>
            <a:pPr lvl="4"/>
            <a:r>
              <a:rPr lang="it-IT" altLang="it-IT" dirty="0"/>
              <a:t>Quinto livello</a:t>
            </a:r>
            <a:endParaRPr lang="en-US" altLang="it-IT" dirty="0"/>
          </a:p>
        </p:txBody>
      </p:sp>
      <p:sp>
        <p:nvSpPr>
          <p:cNvPr id="1037" name="Line 15"/>
          <p:cNvSpPr>
            <a:spLocks noChangeShapeType="1"/>
          </p:cNvSpPr>
          <p:nvPr/>
        </p:nvSpPr>
        <p:spPr bwMode="auto">
          <a:xfrm flipV="1">
            <a:off x="-12316" y="1283594"/>
            <a:ext cx="8508583" cy="0"/>
          </a:xfrm>
          <a:prstGeom prst="line">
            <a:avLst/>
          </a:prstGeom>
          <a:noFill/>
          <a:ln w="53975">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it-IT" dirty="0"/>
          </a:p>
        </p:txBody>
      </p:sp>
      <p:sp>
        <p:nvSpPr>
          <p:cNvPr id="17" name="Figura a mano libera 16"/>
          <p:cNvSpPr>
            <a:spLocks/>
          </p:cNvSpPr>
          <p:nvPr userDrawn="1"/>
        </p:nvSpPr>
        <p:spPr bwMode="auto">
          <a:xfrm flipH="1" flipV="1">
            <a:off x="9840384" y="1"/>
            <a:ext cx="2351616" cy="40481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2">
              <a:lumMod val="75000"/>
              <a:alpha val="40000"/>
            </a:schemeClr>
          </a:solidFill>
          <a:ln w="9525" cap="flat" cmpd="sng" algn="ctr">
            <a:gradFill>
              <a:gsLst>
                <a:gs pos="0">
                  <a:schemeClr val="accent1">
                    <a:lumMod val="5000"/>
                    <a:lumOff val="95000"/>
                  </a:schemeClr>
                </a:gs>
                <a:gs pos="74000">
                  <a:schemeClr val="accent2">
                    <a:lumMod val="40000"/>
                    <a:lumOff val="60000"/>
                  </a:schemeClr>
                </a:gs>
                <a:gs pos="83000">
                  <a:schemeClr val="accent2">
                    <a:lumMod val="60000"/>
                    <a:lumOff val="40000"/>
                  </a:schemeClr>
                </a:gs>
                <a:gs pos="100000">
                  <a:schemeClr val="accent2">
                    <a:lumMod val="75000"/>
                  </a:schemeClr>
                </a:gs>
              </a:gsLst>
              <a:lin ang="5400000" scaled="1"/>
            </a:gradFill>
            <a:prstDash val="solid"/>
            <a:round/>
            <a:headEnd type="none" w="med" len="med"/>
            <a:tailEnd type="none" w="med" len="med"/>
          </a:ln>
          <a:effectLst/>
        </p:spPr>
        <p:txBody>
          <a:bodyPr/>
          <a:lstStyle/>
          <a:p>
            <a:pPr eaLnBrk="1" hangingPunct="1">
              <a:defRPr/>
            </a:pPr>
            <a:endParaRPr lang="en-US" dirty="0">
              <a:solidFill>
                <a:schemeClr val="tx1"/>
              </a:solidFill>
              <a:latin typeface="Verdana" pitchFamily="34" charset="0"/>
              <a:cs typeface="+mn-cs"/>
            </a:endParaRPr>
          </a:p>
        </p:txBody>
      </p:sp>
      <p:sp>
        <p:nvSpPr>
          <p:cNvPr id="1042" name="Figura a mano libera 18"/>
          <p:cNvSpPr>
            <a:spLocks/>
          </p:cNvSpPr>
          <p:nvPr userDrawn="1"/>
        </p:nvSpPr>
        <p:spPr bwMode="auto">
          <a:xfrm flipH="1" flipV="1">
            <a:off x="10416117" y="1"/>
            <a:ext cx="1775883" cy="404813"/>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it-IT" dirty="0"/>
          </a:p>
        </p:txBody>
      </p:sp>
      <p:sp>
        <p:nvSpPr>
          <p:cNvPr id="12" name="Triangolo rettangolo 11"/>
          <p:cNvSpPr>
            <a:spLocks/>
          </p:cNvSpPr>
          <p:nvPr userDrawn="1"/>
        </p:nvSpPr>
        <p:spPr bwMode="auto">
          <a:xfrm rot="10800000">
            <a:off x="10800523" y="1"/>
            <a:ext cx="1391477" cy="404813"/>
          </a:xfrm>
          <a:prstGeom prst="rtTriangle">
            <a:avLst/>
          </a:prstGeom>
          <a:blipFill>
            <a:blip r:embed="rId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pic>
        <p:nvPicPr>
          <p:cNvPr id="2" name="Immagin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39926" y="394777"/>
            <a:ext cx="1244883" cy="816482"/>
          </a:xfrm>
          <a:prstGeom prst="rect">
            <a:avLst/>
          </a:prstGeom>
          <a:noFill/>
          <a:ln>
            <a:noFill/>
          </a:ln>
        </p:spPr>
      </p:pic>
      <p:pic>
        <p:nvPicPr>
          <p:cNvPr id="3" name="Immagin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17684" y="332656"/>
            <a:ext cx="986374" cy="986374"/>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247" r:id="rId1"/>
    <p:sldLayoutId id="2147484248" r:id="rId2"/>
    <p:sldLayoutId id="2147484245" r:id="rId3"/>
    <p:sldLayoutId id="2147484246" r:id="rId4"/>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xEl>
                                              <p:pRg st="0" end="0"/>
                                            </p:txEl>
                                          </p:spTgt>
                                        </p:tgtEl>
                                        <p:attrNameLst>
                                          <p:attrName>style.visibility</p:attrName>
                                        </p:attrNameLst>
                                      </p:cBhvr>
                                      <p:to>
                                        <p:strVal val="visible"/>
                                      </p:to>
                                    </p:set>
                                    <p:animEffect transition="in" filter="fade">
                                      <p:cBhvr>
                                        <p:cTn id="10" dur="1000"/>
                                        <p:tgtEl>
                                          <p:spTgt spid="103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3">
                                            <p:txEl>
                                              <p:pRg st="1" end="1"/>
                                            </p:txEl>
                                          </p:spTgt>
                                        </p:tgtEl>
                                        <p:attrNameLst>
                                          <p:attrName>style.visibility</p:attrName>
                                        </p:attrNameLst>
                                      </p:cBhvr>
                                      <p:to>
                                        <p:strVal val="visible"/>
                                      </p:to>
                                    </p:set>
                                    <p:animEffect transition="in" filter="fade">
                                      <p:cBhvr>
                                        <p:cTn id="13" dur="1000"/>
                                        <p:tgtEl>
                                          <p:spTgt spid="103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33">
                                            <p:txEl>
                                              <p:pRg st="2" end="2"/>
                                            </p:txEl>
                                          </p:spTgt>
                                        </p:tgtEl>
                                        <p:attrNameLst>
                                          <p:attrName>style.visibility</p:attrName>
                                        </p:attrNameLst>
                                      </p:cBhvr>
                                      <p:to>
                                        <p:strVal val="visible"/>
                                      </p:to>
                                    </p:set>
                                    <p:animEffect transition="in" filter="fade">
                                      <p:cBhvr>
                                        <p:cTn id="16" dur="1000"/>
                                        <p:tgtEl>
                                          <p:spTgt spid="103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33">
                                            <p:txEl>
                                              <p:pRg st="3" end="3"/>
                                            </p:txEl>
                                          </p:spTgt>
                                        </p:tgtEl>
                                        <p:attrNameLst>
                                          <p:attrName>style.visibility</p:attrName>
                                        </p:attrNameLst>
                                      </p:cBhvr>
                                      <p:to>
                                        <p:strVal val="visible"/>
                                      </p:to>
                                    </p:set>
                                    <p:animEffect transition="in" filter="fade">
                                      <p:cBhvr>
                                        <p:cTn id="19" dur="1000"/>
                                        <p:tgtEl>
                                          <p:spTgt spid="103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33">
                                            <p:txEl>
                                              <p:pRg st="4" end="4"/>
                                            </p:txEl>
                                          </p:spTgt>
                                        </p:tgtEl>
                                        <p:attrNameLst>
                                          <p:attrName>style.visibility</p:attrName>
                                        </p:attrNameLst>
                                      </p:cBhvr>
                                      <p:to>
                                        <p:strVal val="visible"/>
                                      </p:to>
                                    </p:set>
                                    <p:animEffect transition="in" filter="fade">
                                      <p:cBhvr>
                                        <p:cTn id="22" dur="1000"/>
                                        <p:tgtEl>
                                          <p:spTgt spid="10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33" grpId="0" uiExpand="1" build="p">
        <p:tmplLst>
          <p:tmpl lvl="1">
            <p:tnLst>
              <p:par>
                <p:cTn presetID="10" presetClass="entr" presetSubtype="0" fill="hold" nodeType="withEffect">
                  <p:stCondLst>
                    <p:cond delay="0"/>
                  </p:stCondLst>
                  <p:childTnLst>
                    <p:set>
                      <p:cBhvr>
                        <p:cTn dur="1" fill="hold">
                          <p:stCondLst>
                            <p:cond delay="0"/>
                          </p:stCondLst>
                        </p:cTn>
                        <p:tgtEl>
                          <p:spTgt spid="1033"/>
                        </p:tgtEl>
                        <p:attrNameLst>
                          <p:attrName>style.visibility</p:attrName>
                        </p:attrNameLst>
                      </p:cBhvr>
                      <p:to>
                        <p:strVal val="visible"/>
                      </p:to>
                    </p:set>
                    <p:animEffect transition="in" filter="fade">
                      <p:cBhvr>
                        <p:cTn dur="1000"/>
                        <p:tgtEl>
                          <p:spTgt spid="103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33"/>
                        </p:tgtEl>
                        <p:attrNameLst>
                          <p:attrName>style.visibility</p:attrName>
                        </p:attrNameLst>
                      </p:cBhvr>
                      <p:to>
                        <p:strVal val="visible"/>
                      </p:to>
                    </p:set>
                    <p:animEffect transition="in" filter="fade">
                      <p:cBhvr>
                        <p:cTn dur="1000"/>
                        <p:tgtEl>
                          <p:spTgt spid="103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33"/>
                        </p:tgtEl>
                        <p:attrNameLst>
                          <p:attrName>style.visibility</p:attrName>
                        </p:attrNameLst>
                      </p:cBhvr>
                      <p:to>
                        <p:strVal val="visible"/>
                      </p:to>
                    </p:set>
                    <p:animEffect transition="in" filter="fade">
                      <p:cBhvr>
                        <p:cTn dur="1000"/>
                        <p:tgtEl>
                          <p:spTgt spid="103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33"/>
                        </p:tgtEl>
                        <p:attrNameLst>
                          <p:attrName>style.visibility</p:attrName>
                        </p:attrNameLst>
                      </p:cBhvr>
                      <p:to>
                        <p:strVal val="visible"/>
                      </p:to>
                    </p:set>
                    <p:animEffect transition="in" filter="fade">
                      <p:cBhvr>
                        <p:cTn dur="1000"/>
                        <p:tgtEl>
                          <p:spTgt spid="103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33"/>
                        </p:tgtEl>
                        <p:attrNameLst>
                          <p:attrName>style.visibility</p:attrName>
                        </p:attrNameLst>
                      </p:cBhvr>
                      <p:to>
                        <p:strVal val="visible"/>
                      </p:to>
                    </p:set>
                    <p:animEffect transition="in" filter="fade">
                      <p:cBhvr>
                        <p:cTn dur="1000"/>
                        <p:tgtEl>
                          <p:spTgt spid="1033"/>
                        </p:tgtEl>
                      </p:cBhvr>
                    </p:animEffect>
                  </p:childTnLst>
                </p:cTn>
              </p:par>
            </p:tnLst>
          </p:tmpl>
        </p:tmplLst>
      </p:bldP>
    </p:bldLst>
  </p:timing>
  <p:hf hdr="0" ftr="0" dt="0"/>
  <p:txStyles>
    <p:titleStyle>
      <a:lvl1pPr algn="ctr" rtl="0" eaLnBrk="0" fontAlgn="base" hangingPunct="0">
        <a:spcBef>
          <a:spcPct val="0"/>
        </a:spcBef>
        <a:spcAft>
          <a:spcPct val="0"/>
        </a:spcAft>
        <a:defRPr sz="4100" b="1" kern="1200">
          <a:solidFill>
            <a:srgbClr val="0070C0"/>
          </a:solidFill>
          <a:effectLst>
            <a:outerShdw blurRad="31750" dist="25400" dir="5400000" algn="tl" rotWithShape="0">
              <a:srgbClr val="000000">
                <a:alpha val="25000"/>
              </a:srgbClr>
            </a:outerShdw>
          </a:effectLst>
          <a:latin typeface="Calibri" panose="020F0502020204030204" pitchFamily="34" charset="0"/>
          <a:ea typeface="+mj-ea"/>
          <a:cs typeface="+mj-cs"/>
        </a:defRPr>
      </a:lvl1pPr>
      <a:lvl2pPr algn="ctr" rtl="0" eaLnBrk="0" fontAlgn="base" hangingPunct="0">
        <a:spcBef>
          <a:spcPct val="0"/>
        </a:spcBef>
        <a:spcAft>
          <a:spcPct val="0"/>
        </a:spcAft>
        <a:defRPr sz="4100" b="1">
          <a:solidFill>
            <a:schemeClr val="tx2"/>
          </a:solidFill>
          <a:latin typeface="Eurostile" pitchFamily="34" charset="0"/>
        </a:defRPr>
      </a:lvl2pPr>
      <a:lvl3pPr algn="ctr" rtl="0" eaLnBrk="0" fontAlgn="base" hangingPunct="0">
        <a:spcBef>
          <a:spcPct val="0"/>
        </a:spcBef>
        <a:spcAft>
          <a:spcPct val="0"/>
        </a:spcAft>
        <a:defRPr sz="4100" b="1">
          <a:solidFill>
            <a:schemeClr val="tx2"/>
          </a:solidFill>
          <a:latin typeface="Eurostile" pitchFamily="34" charset="0"/>
        </a:defRPr>
      </a:lvl3pPr>
      <a:lvl4pPr algn="ctr" rtl="0" eaLnBrk="0" fontAlgn="base" hangingPunct="0">
        <a:spcBef>
          <a:spcPct val="0"/>
        </a:spcBef>
        <a:spcAft>
          <a:spcPct val="0"/>
        </a:spcAft>
        <a:defRPr sz="4100" b="1">
          <a:solidFill>
            <a:schemeClr val="tx2"/>
          </a:solidFill>
          <a:latin typeface="Eurostile" pitchFamily="34" charset="0"/>
        </a:defRPr>
      </a:lvl4pPr>
      <a:lvl5pPr algn="ctr" rtl="0" eaLnBrk="0" fontAlgn="base" hangingPunct="0">
        <a:spcBef>
          <a:spcPct val="0"/>
        </a:spcBef>
        <a:spcAft>
          <a:spcPct val="0"/>
        </a:spcAft>
        <a:defRPr sz="4100" b="1">
          <a:solidFill>
            <a:schemeClr val="tx2"/>
          </a:solidFill>
          <a:latin typeface="Eurostile" pitchFamily="34" charset="0"/>
        </a:defRPr>
      </a:lvl5pPr>
      <a:lvl6pPr marL="457200" algn="ctr" rtl="0" fontAlgn="base">
        <a:spcBef>
          <a:spcPct val="0"/>
        </a:spcBef>
        <a:spcAft>
          <a:spcPct val="0"/>
        </a:spcAft>
        <a:defRPr sz="4100" b="1">
          <a:solidFill>
            <a:schemeClr val="tx2"/>
          </a:solidFill>
          <a:latin typeface="Eurostile" pitchFamily="34" charset="0"/>
        </a:defRPr>
      </a:lvl6pPr>
      <a:lvl7pPr marL="914400" algn="ctr" rtl="0" fontAlgn="base">
        <a:spcBef>
          <a:spcPct val="0"/>
        </a:spcBef>
        <a:spcAft>
          <a:spcPct val="0"/>
        </a:spcAft>
        <a:defRPr sz="4100" b="1">
          <a:solidFill>
            <a:schemeClr val="tx2"/>
          </a:solidFill>
          <a:latin typeface="Eurostile" pitchFamily="34" charset="0"/>
        </a:defRPr>
      </a:lvl7pPr>
      <a:lvl8pPr marL="1371600" algn="ctr" rtl="0" fontAlgn="base">
        <a:spcBef>
          <a:spcPct val="0"/>
        </a:spcBef>
        <a:spcAft>
          <a:spcPct val="0"/>
        </a:spcAft>
        <a:defRPr sz="4100" b="1">
          <a:solidFill>
            <a:schemeClr val="tx2"/>
          </a:solidFill>
          <a:latin typeface="Eurostile" pitchFamily="34" charset="0"/>
        </a:defRPr>
      </a:lvl8pPr>
      <a:lvl9pPr marL="1828800" algn="ctr" rtl="0" fontAlgn="base">
        <a:spcBef>
          <a:spcPct val="0"/>
        </a:spcBef>
        <a:spcAft>
          <a:spcPct val="0"/>
        </a:spcAft>
        <a:defRPr sz="4100" b="1">
          <a:solidFill>
            <a:schemeClr val="tx2"/>
          </a:solidFill>
          <a:latin typeface="Eurostile" pitchFamily="34" charset="0"/>
        </a:defRPr>
      </a:lvl9pPr>
      <a:extLst/>
    </p:titleStyle>
    <p:bodyStyle>
      <a:lvl1pPr marL="365125" indent="-255588" algn="just" rtl="0" eaLnBrk="0" fontAlgn="base" hangingPunct="0">
        <a:lnSpc>
          <a:spcPct val="114000"/>
        </a:lnSpc>
        <a:spcBef>
          <a:spcPts val="0"/>
        </a:spcBef>
        <a:spcAft>
          <a:spcPts val="1000"/>
        </a:spcAft>
        <a:buClr>
          <a:schemeClr val="accent1"/>
        </a:buClr>
        <a:buSzPct val="68000"/>
        <a:buFont typeface="Wingdings 3" panose="05040102010807070707" pitchFamily="18" charset="2"/>
        <a:buChar char=""/>
        <a:defRPr sz="1800" kern="1200">
          <a:solidFill>
            <a:srgbClr val="002060"/>
          </a:solidFill>
          <a:latin typeface="Calibri" panose="020F0502020204030204" pitchFamily="34" charset="0"/>
          <a:ea typeface="+mn-ea"/>
          <a:cs typeface="+mn-cs"/>
        </a:defRPr>
      </a:lvl1pPr>
      <a:lvl2pPr marL="620713" indent="-228600" algn="just" rtl="0" eaLnBrk="0" fontAlgn="base" hangingPunct="0">
        <a:lnSpc>
          <a:spcPct val="114000"/>
        </a:lnSpc>
        <a:spcBef>
          <a:spcPts val="0"/>
        </a:spcBef>
        <a:spcAft>
          <a:spcPts val="1000"/>
        </a:spcAft>
        <a:buClr>
          <a:schemeClr val="accent1"/>
        </a:buClr>
        <a:buFont typeface="Verdana" panose="020B0604030504040204" pitchFamily="34" charset="0"/>
        <a:buChar char="◦"/>
        <a:defRPr sz="1800" kern="1200">
          <a:solidFill>
            <a:srgbClr val="002060"/>
          </a:solidFill>
          <a:latin typeface="Calibri" panose="020F0502020204030204" pitchFamily="34" charset="0"/>
          <a:ea typeface="+mn-ea"/>
          <a:cs typeface="+mn-cs"/>
        </a:defRPr>
      </a:lvl2pPr>
      <a:lvl3pPr marL="858838" indent="-228600" algn="just" rtl="0" eaLnBrk="0" fontAlgn="base" hangingPunct="0">
        <a:lnSpc>
          <a:spcPct val="114000"/>
        </a:lnSpc>
        <a:spcBef>
          <a:spcPts val="0"/>
        </a:spcBef>
        <a:spcAft>
          <a:spcPts val="1000"/>
        </a:spcAft>
        <a:buClr>
          <a:schemeClr val="accent2"/>
        </a:buClr>
        <a:buSzPct val="100000"/>
        <a:buFont typeface="Wingdings 2" panose="05020102010507070707" pitchFamily="18" charset="2"/>
        <a:buChar char=""/>
        <a:defRPr sz="1800" kern="1200">
          <a:solidFill>
            <a:srgbClr val="002060"/>
          </a:solidFill>
          <a:latin typeface="Calibri" panose="020F0502020204030204" pitchFamily="34" charset="0"/>
          <a:ea typeface="+mn-ea"/>
          <a:cs typeface="+mn-cs"/>
        </a:defRPr>
      </a:lvl3pPr>
      <a:lvl4pPr marL="1143000" indent="-228600" algn="just" rtl="0" eaLnBrk="0" fontAlgn="base" hangingPunct="0">
        <a:lnSpc>
          <a:spcPct val="114000"/>
        </a:lnSpc>
        <a:spcBef>
          <a:spcPts val="0"/>
        </a:spcBef>
        <a:spcAft>
          <a:spcPts val="1000"/>
        </a:spcAft>
        <a:buClr>
          <a:schemeClr val="accent2"/>
        </a:buClr>
        <a:buFont typeface="Wingdings 2" panose="05020102010507070707" pitchFamily="18" charset="2"/>
        <a:buChar char=""/>
        <a:defRPr sz="1800" kern="1200">
          <a:solidFill>
            <a:srgbClr val="002060"/>
          </a:solidFill>
          <a:latin typeface="Calibri" panose="020F0502020204030204" pitchFamily="34" charset="0"/>
          <a:ea typeface="+mn-ea"/>
          <a:cs typeface="+mn-cs"/>
        </a:defRPr>
      </a:lvl4pPr>
      <a:lvl5pPr marL="1371600" indent="-228600" algn="just" rtl="0" eaLnBrk="0" fontAlgn="base" hangingPunct="0">
        <a:lnSpc>
          <a:spcPct val="114000"/>
        </a:lnSpc>
        <a:spcBef>
          <a:spcPts val="0"/>
        </a:spcBef>
        <a:spcAft>
          <a:spcPts val="1000"/>
        </a:spcAft>
        <a:buClr>
          <a:schemeClr val="accent2"/>
        </a:buClr>
        <a:buFont typeface="Wingdings 2" panose="05020102010507070707" pitchFamily="18" charset="2"/>
        <a:buChar char=""/>
        <a:defRPr sz="1800" kern="1200">
          <a:solidFill>
            <a:srgbClr val="002060"/>
          </a:solidFill>
          <a:latin typeface="Calibri" panose="020F0502020204030204"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0" marR="231775" indent="0" algn="ctr">
              <a:spcBef>
                <a:spcPts val="1835"/>
              </a:spcBef>
              <a:spcAft>
                <a:spcPts val="0"/>
              </a:spcAft>
              <a:buNone/>
            </a:pPr>
            <a:r>
              <a:rPr lang="it-IT" sz="1800" b="1" i="1" dirty="0">
                <a:solidFill>
                  <a:srgbClr val="0066B3"/>
                </a:solidFill>
                <a:effectLst/>
                <a:latin typeface="Trebuchet MS" panose="020B0603020202020204" pitchFamily="34" charset="0"/>
                <a:ea typeface="Calibri" panose="020F0502020204030204" pitchFamily="34" charset="0"/>
              </a:rPr>
              <a:t>CONVEGNO NAZIONALE</a:t>
            </a:r>
            <a:endParaRPr lang="it-IT" sz="1800" dirty="0">
              <a:effectLst/>
              <a:latin typeface="Calibri" panose="020F0502020204030204" pitchFamily="34" charset="0"/>
              <a:ea typeface="Calibri" panose="020F0502020204030204" pitchFamily="34" charset="0"/>
            </a:endParaRPr>
          </a:p>
          <a:p>
            <a:pPr marL="0" marR="231775" indent="0" algn="ctr">
              <a:spcBef>
                <a:spcPts val="1860"/>
              </a:spcBef>
              <a:spcAft>
                <a:spcPts val="0"/>
              </a:spcAft>
              <a:buNone/>
            </a:pPr>
            <a:r>
              <a:rPr lang="it-IT" sz="1800" b="1" i="1" spc="-30"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La</a:t>
            </a:r>
            <a:r>
              <a:rPr lang="it-IT" sz="1800" b="1" i="1" spc="-340"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 </a:t>
            </a:r>
            <a:r>
              <a:rPr lang="it-IT" sz="1800" b="1" i="1" spc="-30"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riforma</a:t>
            </a:r>
            <a:r>
              <a:rPr lang="it-IT" sz="1800" b="1" i="1" spc="-340"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 </a:t>
            </a:r>
            <a:r>
              <a:rPr lang="it-IT" sz="1800" b="1" i="1" spc="-30"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dello</a:t>
            </a:r>
            <a:r>
              <a:rPr lang="it-IT" sz="1800" b="1" i="1" spc="-340"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 </a:t>
            </a:r>
            <a:r>
              <a:rPr lang="it-IT" sz="1800" b="1" i="1" spc="-30"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Sport </a:t>
            </a:r>
            <a:r>
              <a:rPr lang="it-IT" sz="1800" b="1" i="1" spc="-25"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e</a:t>
            </a:r>
            <a:r>
              <a:rPr lang="it-IT" sz="1800" b="1" i="1" spc="-275"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 </a:t>
            </a:r>
            <a:r>
              <a:rPr lang="it-IT" sz="1800" b="1" i="1" spc="-25"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la</a:t>
            </a:r>
            <a:r>
              <a:rPr lang="it-IT" sz="1800" b="1" i="1" spc="-275"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 </a:t>
            </a:r>
            <a:r>
              <a:rPr lang="it-IT" sz="1800" b="1" i="1" spc="-25"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disciplina</a:t>
            </a:r>
            <a:r>
              <a:rPr lang="it-IT" sz="1800" b="1" i="1" spc="-280"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 </a:t>
            </a:r>
            <a:r>
              <a:rPr lang="it-IT" sz="1800" b="1" i="1" spc="-20"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del</a:t>
            </a:r>
            <a:r>
              <a:rPr lang="it-IT" sz="1800" b="1" i="1" spc="-420"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 </a:t>
            </a:r>
            <a:r>
              <a:rPr lang="it-IT" sz="1800" b="1" i="1" spc="-20"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Terzo</a:t>
            </a:r>
            <a:r>
              <a:rPr lang="it-IT" sz="1800" b="1" i="1" spc="-280"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 </a:t>
            </a:r>
            <a:r>
              <a:rPr lang="it-IT" sz="1800" b="1" i="1" spc="-20"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Se</a:t>
            </a:r>
            <a:r>
              <a:rPr lang="it-IT" sz="1800" b="1" i="1" spc="-20" dirty="0">
                <a:solidFill>
                  <a:srgbClr val="0066B3"/>
                </a:solidFill>
                <a:effectLst/>
                <a:latin typeface="Consolas" panose="020B0609020204030204" pitchFamily="49" charset="0"/>
                <a:ea typeface="Trebuchet MS" panose="020B0603020202020204" pitchFamily="34" charset="0"/>
                <a:cs typeface="Trebuchet MS" panose="020B0603020202020204" pitchFamily="34" charset="0"/>
              </a:rPr>
              <a:t>tt</a:t>
            </a:r>
            <a:r>
              <a:rPr lang="it-IT" sz="1800" b="1" i="1" spc="-20" dirty="0">
                <a:solidFill>
                  <a:srgbClr val="0066B3"/>
                </a:solidFill>
                <a:effectLst/>
                <a:latin typeface="Trebuchet MS" panose="020B0603020202020204" pitchFamily="34" charset="0"/>
                <a:ea typeface="Trebuchet MS" panose="020B0603020202020204" pitchFamily="34" charset="0"/>
                <a:cs typeface="Trebuchet MS" panose="020B0603020202020204" pitchFamily="34" charset="0"/>
              </a:rPr>
              <a:t>ore</a:t>
            </a:r>
            <a:endParaRPr lang="it-IT" sz="1800" b="1" i="1"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231775" indent="0" algn="ctr">
              <a:spcBef>
                <a:spcPts val="1210"/>
              </a:spcBef>
              <a:spcAft>
                <a:spcPts val="0"/>
              </a:spcAft>
              <a:buNone/>
            </a:pPr>
            <a:r>
              <a:rPr lang="it-IT" sz="1800" b="1" i="1" spc="-5" dirty="0">
                <a:solidFill>
                  <a:srgbClr val="0066B3"/>
                </a:solidFill>
                <a:effectLst/>
                <a:latin typeface="Trebuchet MS" panose="020B0603020202020204" pitchFamily="34" charset="0"/>
                <a:ea typeface="Calibri" panose="020F0502020204030204" pitchFamily="34" charset="0"/>
              </a:rPr>
              <a:t>Le</a:t>
            </a:r>
            <a:r>
              <a:rPr lang="it-IT" sz="1800" b="1" i="1" spc="-200" dirty="0">
                <a:solidFill>
                  <a:srgbClr val="0066B3"/>
                </a:solidFill>
                <a:effectLst/>
                <a:latin typeface="Trebuchet MS" panose="020B0603020202020204" pitchFamily="34" charset="0"/>
                <a:ea typeface="Calibri" panose="020F0502020204030204" pitchFamily="34" charset="0"/>
              </a:rPr>
              <a:t> </a:t>
            </a:r>
            <a:r>
              <a:rPr lang="it-IT" sz="1800" b="1" i="1" spc="-5" dirty="0">
                <a:solidFill>
                  <a:srgbClr val="0066B3"/>
                </a:solidFill>
                <a:effectLst/>
                <a:latin typeface="Trebuchet MS" panose="020B0603020202020204" pitchFamily="34" charset="0"/>
                <a:ea typeface="Calibri" panose="020F0502020204030204" pitchFamily="34" charset="0"/>
              </a:rPr>
              <a:t>ricadute</a:t>
            </a:r>
            <a:r>
              <a:rPr lang="it-IT" sz="1800" b="1" i="1" spc="-200" dirty="0">
                <a:solidFill>
                  <a:srgbClr val="0066B3"/>
                </a:solidFill>
                <a:effectLst/>
                <a:latin typeface="Trebuchet MS" panose="020B0603020202020204" pitchFamily="34" charset="0"/>
                <a:ea typeface="Calibri" panose="020F0502020204030204" pitchFamily="34" charset="0"/>
              </a:rPr>
              <a:t> </a:t>
            </a:r>
            <a:r>
              <a:rPr lang="it-IT" sz="1800" b="1" i="1" spc="-5" dirty="0">
                <a:solidFill>
                  <a:srgbClr val="0066B3"/>
                </a:solidFill>
                <a:effectLst/>
                <a:latin typeface="Trebuchet MS" panose="020B0603020202020204" pitchFamily="34" charset="0"/>
                <a:ea typeface="Calibri" panose="020F0502020204030204" pitchFamily="34" charset="0"/>
              </a:rPr>
              <a:t>per</a:t>
            </a:r>
            <a:r>
              <a:rPr lang="it-IT" sz="1800" b="1" i="1" spc="-260" dirty="0">
                <a:solidFill>
                  <a:srgbClr val="0066B3"/>
                </a:solidFill>
                <a:effectLst/>
                <a:latin typeface="Trebuchet MS" panose="020B0603020202020204" pitchFamily="34" charset="0"/>
                <a:ea typeface="Calibri" panose="020F0502020204030204" pitchFamily="34" charset="0"/>
              </a:rPr>
              <a:t> </a:t>
            </a:r>
            <a:r>
              <a:rPr lang="it-IT" sz="1800" b="1" i="1" spc="-5" dirty="0">
                <a:solidFill>
                  <a:srgbClr val="0066B3"/>
                </a:solidFill>
                <a:effectLst/>
                <a:latin typeface="Trebuchet MS" panose="020B0603020202020204" pitchFamily="34" charset="0"/>
                <a:ea typeface="Calibri" panose="020F0502020204030204" pitchFamily="34" charset="0"/>
              </a:rPr>
              <a:t>gli</a:t>
            </a:r>
            <a:r>
              <a:rPr lang="it-IT" sz="1800" b="1" i="1" spc="-200" dirty="0">
                <a:solidFill>
                  <a:srgbClr val="0066B3"/>
                </a:solidFill>
                <a:effectLst/>
                <a:latin typeface="Trebuchet MS" panose="020B0603020202020204" pitchFamily="34" charset="0"/>
                <a:ea typeface="Calibri" panose="020F0502020204030204" pitchFamily="34" charset="0"/>
              </a:rPr>
              <a:t> </a:t>
            </a:r>
            <a:r>
              <a:rPr lang="it-IT" sz="1800" b="1" i="1" spc="-5" dirty="0">
                <a:solidFill>
                  <a:srgbClr val="0066B3"/>
                </a:solidFill>
                <a:effectLst/>
                <a:latin typeface="Trebuchet MS" panose="020B0603020202020204" pitchFamily="34" charset="0"/>
                <a:ea typeface="Calibri" panose="020F0502020204030204" pitchFamily="34" charset="0"/>
              </a:rPr>
              <a:t>En</a:t>
            </a:r>
            <a:r>
              <a:rPr lang="it-IT" sz="1800" b="1" i="1" spc="-5" dirty="0">
                <a:solidFill>
                  <a:srgbClr val="0066B3"/>
                </a:solidFill>
                <a:effectLst/>
                <a:latin typeface="Consolas" panose="020B0609020204030204" pitchFamily="49" charset="0"/>
                <a:ea typeface="Calibri" panose="020F0502020204030204" pitchFamily="34" charset="0"/>
              </a:rPr>
              <a:t>ti</a:t>
            </a:r>
            <a:r>
              <a:rPr lang="it-IT" sz="1800" b="1" i="1" spc="-880" dirty="0">
                <a:solidFill>
                  <a:srgbClr val="0066B3"/>
                </a:solidFill>
                <a:effectLst/>
                <a:latin typeface="Consolas" panose="020B0609020204030204" pitchFamily="49" charset="0"/>
                <a:ea typeface="Calibri" panose="020F0502020204030204" pitchFamily="34" charset="0"/>
              </a:rPr>
              <a:t> </a:t>
            </a:r>
            <a:r>
              <a:rPr lang="it-IT" sz="1800" b="1" i="1" spc="-5" dirty="0">
                <a:solidFill>
                  <a:srgbClr val="0066B3"/>
                </a:solidFill>
                <a:effectLst/>
                <a:latin typeface="Trebuchet MS" panose="020B0603020202020204" pitchFamily="34" charset="0"/>
                <a:ea typeface="Calibri" panose="020F0502020204030204" pitchFamily="34" charset="0"/>
              </a:rPr>
              <a:t>Spor</a:t>
            </a:r>
            <a:r>
              <a:rPr lang="it-IT" sz="1800" b="1" i="1" spc="-5" dirty="0">
                <a:solidFill>
                  <a:srgbClr val="0066B3"/>
                </a:solidFill>
                <a:effectLst/>
                <a:latin typeface="Consolas" panose="020B0609020204030204" pitchFamily="49" charset="0"/>
                <a:ea typeface="Calibri" panose="020F0502020204030204" pitchFamily="34" charset="0"/>
              </a:rPr>
              <a:t>ti</a:t>
            </a:r>
            <a:r>
              <a:rPr lang="it-IT" sz="1800" b="1" i="1" spc="-5" dirty="0">
                <a:solidFill>
                  <a:srgbClr val="0066B3"/>
                </a:solidFill>
                <a:effectLst/>
                <a:latin typeface="Trebuchet MS" panose="020B0603020202020204" pitchFamily="34" charset="0"/>
                <a:ea typeface="Calibri" panose="020F0502020204030204" pitchFamily="34" charset="0"/>
              </a:rPr>
              <a:t>vi</a:t>
            </a:r>
            <a:r>
              <a:rPr lang="it-IT" sz="1800" b="1" i="1" spc="-205" dirty="0">
                <a:solidFill>
                  <a:srgbClr val="0066B3"/>
                </a:solidFill>
                <a:effectLst/>
                <a:latin typeface="Trebuchet MS" panose="020B0603020202020204" pitchFamily="34" charset="0"/>
                <a:ea typeface="Calibri" panose="020F0502020204030204" pitchFamily="34" charset="0"/>
              </a:rPr>
              <a:t> </a:t>
            </a:r>
            <a:r>
              <a:rPr lang="it-IT" sz="1800" b="1" i="1" spc="-5" dirty="0">
                <a:solidFill>
                  <a:srgbClr val="0066B3"/>
                </a:solidFill>
                <a:effectLst/>
                <a:latin typeface="Trebuchet MS" panose="020B0603020202020204" pitchFamily="34" charset="0"/>
                <a:ea typeface="Calibri" panose="020F0502020204030204" pitchFamily="34" charset="0"/>
              </a:rPr>
              <a:t>e</a:t>
            </a:r>
            <a:r>
              <a:rPr lang="it-IT" sz="1800" b="1" i="1" spc="-200" dirty="0">
                <a:solidFill>
                  <a:srgbClr val="0066B3"/>
                </a:solidFill>
                <a:effectLst/>
                <a:latin typeface="Trebuchet MS" panose="020B0603020202020204" pitchFamily="34" charset="0"/>
                <a:ea typeface="Calibri" panose="020F0502020204030204" pitchFamily="34" charset="0"/>
              </a:rPr>
              <a:t> </a:t>
            </a:r>
            <a:r>
              <a:rPr lang="it-IT" sz="1800" b="1" i="1" spc="-5" dirty="0">
                <a:solidFill>
                  <a:srgbClr val="0066B3"/>
                </a:solidFill>
                <a:effectLst/>
                <a:latin typeface="Trebuchet MS" panose="020B0603020202020204" pitchFamily="34" charset="0"/>
                <a:ea typeface="Calibri" panose="020F0502020204030204" pitchFamily="34" charset="0"/>
              </a:rPr>
              <a:t>le</a:t>
            </a:r>
            <a:r>
              <a:rPr lang="it-IT" sz="1800" b="1" i="1" spc="-290" dirty="0">
                <a:solidFill>
                  <a:srgbClr val="0066B3"/>
                </a:solidFill>
                <a:effectLst/>
                <a:latin typeface="Trebuchet MS" panose="020B0603020202020204" pitchFamily="34" charset="0"/>
                <a:ea typeface="Calibri" panose="020F0502020204030204" pitchFamily="34" charset="0"/>
              </a:rPr>
              <a:t> </a:t>
            </a:r>
            <a:r>
              <a:rPr lang="it-IT" sz="1800" b="1" i="1" spc="-5" dirty="0">
                <a:solidFill>
                  <a:srgbClr val="0066B3"/>
                </a:solidFill>
                <a:effectLst/>
                <a:latin typeface="Trebuchet MS" panose="020B0603020202020204" pitchFamily="34" charset="0"/>
                <a:ea typeface="Calibri" panose="020F0502020204030204" pitchFamily="34" charset="0"/>
              </a:rPr>
              <a:t>Associazioni</a:t>
            </a:r>
            <a:r>
              <a:rPr lang="it-IT" sz="1800" b="1" i="1" spc="-195" dirty="0">
                <a:solidFill>
                  <a:srgbClr val="0066B3"/>
                </a:solidFill>
                <a:effectLst/>
                <a:latin typeface="Trebuchet MS" panose="020B0603020202020204" pitchFamily="34" charset="0"/>
                <a:ea typeface="Calibri" panose="020F0502020204030204" pitchFamily="34" charset="0"/>
              </a:rPr>
              <a:t> </a:t>
            </a:r>
            <a:r>
              <a:rPr lang="it-IT" sz="1800" b="1" i="1" spc="-5" dirty="0">
                <a:solidFill>
                  <a:srgbClr val="0066B3"/>
                </a:solidFill>
                <a:effectLst/>
                <a:latin typeface="Trebuchet MS" panose="020B0603020202020204" pitchFamily="34" charset="0"/>
                <a:ea typeface="Calibri" panose="020F0502020204030204" pitchFamily="34" charset="0"/>
              </a:rPr>
              <a:t>Benemerite</a:t>
            </a:r>
          </a:p>
          <a:p>
            <a:pPr marL="0" marR="231775" indent="0" algn="ctr">
              <a:spcBef>
                <a:spcPts val="1210"/>
              </a:spcBef>
              <a:spcAft>
                <a:spcPts val="0"/>
              </a:spcAft>
              <a:buNone/>
            </a:pPr>
            <a:endParaRPr lang="it-IT" b="1" i="1" spc="-5" dirty="0">
              <a:solidFill>
                <a:srgbClr val="0066B3"/>
              </a:solidFill>
              <a:latin typeface="Trebuchet MS" panose="020B0603020202020204" pitchFamily="34" charset="0"/>
              <a:ea typeface="Calibri" panose="020F0502020204030204" pitchFamily="34" charset="0"/>
            </a:endParaRPr>
          </a:p>
          <a:p>
            <a:pPr marL="0" marR="231775" indent="0" algn="ctr">
              <a:spcBef>
                <a:spcPts val="1210"/>
              </a:spcBef>
              <a:spcAft>
                <a:spcPts val="0"/>
              </a:spcAft>
              <a:buNone/>
            </a:pPr>
            <a:r>
              <a:rPr lang="it-IT" sz="1800" dirty="0">
                <a:effectLst/>
                <a:latin typeface="Calibri" panose="020F0502020204030204" pitchFamily="34" charset="0"/>
                <a:ea typeface="Calibri" panose="020F0502020204030204" pitchFamily="34" charset="0"/>
              </a:rPr>
              <a:t>La riforma del Terzo settore: (i) inquadramento giuridico, (ii) entrata in vigore; obbligatorietà/opportunità per le      associazioni culturali ed in particolare per i Panathlon Club. Casi pratici.</a:t>
            </a:r>
          </a:p>
          <a:p>
            <a:pPr marL="0" marR="231775" indent="0" algn="ctr">
              <a:spcBef>
                <a:spcPts val="1210"/>
              </a:spcBef>
              <a:spcAft>
                <a:spcPts val="0"/>
              </a:spcAft>
              <a:buNone/>
            </a:pPr>
            <a:endParaRPr lang="it-IT" sz="1800" b="1" i="1" spc="-5" dirty="0">
              <a:solidFill>
                <a:srgbClr val="0066B3"/>
              </a:solidFill>
              <a:effectLst/>
              <a:latin typeface="Trebuchet MS" panose="020B0603020202020204" pitchFamily="34" charset="0"/>
              <a:ea typeface="Calibri" panose="020F0502020204030204" pitchFamily="34" charset="0"/>
            </a:endParaRPr>
          </a:p>
          <a:p>
            <a:pPr marL="0" marR="231775" indent="0" algn="ctr">
              <a:spcBef>
                <a:spcPts val="1210"/>
              </a:spcBef>
              <a:spcAft>
                <a:spcPts val="0"/>
              </a:spcAft>
              <a:buNone/>
            </a:pPr>
            <a:r>
              <a:rPr lang="it-IT" sz="2800" b="1" i="1" spc="-5" dirty="0">
                <a:solidFill>
                  <a:srgbClr val="0066B3"/>
                </a:solidFill>
                <a:effectLst/>
                <a:latin typeface="Trebuchet MS" panose="020B0603020202020204" pitchFamily="34" charset="0"/>
                <a:ea typeface="Calibri" panose="020F0502020204030204" pitchFamily="34" charset="0"/>
              </a:rPr>
              <a:t>FEDERICO LODA</a:t>
            </a:r>
          </a:p>
          <a:p>
            <a:pPr marL="0" marR="231775" indent="0" algn="ctr">
              <a:spcBef>
                <a:spcPts val="1210"/>
              </a:spcBef>
              <a:spcAft>
                <a:spcPts val="0"/>
              </a:spcAft>
              <a:buNone/>
            </a:pPr>
            <a:r>
              <a:rPr lang="it-IT" b="1" i="1" spc="-5" dirty="0">
                <a:solidFill>
                  <a:srgbClr val="0066B3"/>
                </a:solidFill>
                <a:latin typeface="Trebuchet MS" panose="020B0603020202020204" pitchFamily="34" charset="0"/>
                <a:ea typeface="Calibri" panose="020F0502020204030204" pitchFamily="34" charset="0"/>
              </a:rPr>
              <a:t>Dottore commercialista in Verona</a:t>
            </a:r>
            <a:endParaRPr lang="it-IT" sz="1800" dirty="0">
              <a:effectLst/>
              <a:latin typeface="Calibri" panose="020F0502020204030204" pitchFamily="34" charset="0"/>
              <a:ea typeface="Calibri" panose="020F0502020204030204" pitchFamily="34" charset="0"/>
            </a:endParaRPr>
          </a:p>
          <a:p>
            <a:endParaRPr lang="it-IT" dirty="0"/>
          </a:p>
        </p:txBody>
      </p:sp>
      <p:sp>
        <p:nvSpPr>
          <p:cNvPr id="3" name="Titolo 2"/>
          <p:cNvSpPr>
            <a:spLocks noGrp="1"/>
          </p:cNvSpPr>
          <p:nvPr>
            <p:ph type="title"/>
          </p:nvPr>
        </p:nvSpPr>
        <p:spPr/>
        <p:txBody>
          <a:bodyPr/>
          <a:lstStyle/>
          <a:p>
            <a:endParaRPr lang="it-IT"/>
          </a:p>
        </p:txBody>
      </p:sp>
    </p:spTree>
    <p:extLst>
      <p:ext uri="{BB962C8B-B14F-4D97-AF65-F5344CB8AC3E}">
        <p14:creationId xmlns:p14="http://schemas.microsoft.com/office/powerpoint/2010/main" val="4262467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a:bodyPr>
          <a:lstStyle/>
          <a:p>
            <a:r>
              <a:rPr lang="it-IT" dirty="0"/>
              <a:t>ORGANIZZAZIONE DI VOLONTARIATO</a:t>
            </a:r>
          </a:p>
        </p:txBody>
      </p:sp>
      <p:pic>
        <p:nvPicPr>
          <p:cNvPr id="5" name="Immagine 4">
            <a:extLst>
              <a:ext uri="{FF2B5EF4-FFF2-40B4-BE49-F238E27FC236}">
                <a16:creationId xmlns:a16="http://schemas.microsoft.com/office/drawing/2014/main" id="{5A1CA964-E9D7-1DFB-0CFF-42CD9C777D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60296" y="4869160"/>
            <a:ext cx="2952328" cy="1605371"/>
          </a:xfrm>
          <a:prstGeom prst="rect">
            <a:avLst/>
          </a:prstGeom>
          <a:effectLst>
            <a:glow rad="139700">
              <a:schemeClr val="accent6">
                <a:satMod val="175000"/>
                <a:alpha val="40000"/>
              </a:schemeClr>
            </a:glow>
          </a:effectLst>
        </p:spPr>
      </p:pic>
      <p:sp>
        <p:nvSpPr>
          <p:cNvPr id="6" name="Segnaposto contenuto 5">
            <a:extLst>
              <a:ext uri="{FF2B5EF4-FFF2-40B4-BE49-F238E27FC236}">
                <a16:creationId xmlns:a16="http://schemas.microsoft.com/office/drawing/2014/main" id="{F3C75670-5F28-0EA0-4443-C3C864D6B721}"/>
              </a:ext>
            </a:extLst>
          </p:cNvPr>
          <p:cNvSpPr>
            <a:spLocks noGrp="1"/>
          </p:cNvSpPr>
          <p:nvPr>
            <p:ph idx="1"/>
          </p:nvPr>
        </p:nvSpPr>
        <p:spPr/>
        <p:txBody>
          <a:bodyPr/>
          <a:lstStyle/>
          <a:p>
            <a:pPr algn="l"/>
            <a:r>
              <a:rPr lang="it-IT" i="0" dirty="0">
                <a:solidFill>
                  <a:srgbClr val="19191A"/>
                </a:solidFill>
                <a:effectLst/>
                <a:latin typeface="Titillium Web" panose="00000500000000000000" pitchFamily="2" charset="0"/>
              </a:rPr>
              <a:t>L</a:t>
            </a:r>
            <a:r>
              <a:rPr lang="it-IT" b="0" i="0" dirty="0">
                <a:solidFill>
                  <a:srgbClr val="19191A"/>
                </a:solidFill>
                <a:effectLst/>
                <a:latin typeface="Titillium Web" panose="00000500000000000000" pitchFamily="2" charset="0"/>
              </a:rPr>
              <a:t>e organizzazioni di volontariato possono trarre le risorse economiche necessarie al loro funzionamento e allo svolgimento della propria attività da fonti diverse, quali </a:t>
            </a:r>
            <a:r>
              <a:rPr lang="it-IT" b="1" i="0" dirty="0">
                <a:solidFill>
                  <a:srgbClr val="19191A"/>
                </a:solidFill>
                <a:effectLst/>
                <a:latin typeface="Titillium Web" panose="00000500000000000000" pitchFamily="2" charset="0"/>
              </a:rPr>
              <a:t>quote associative, contributi pubblici e privati, donazioni e lasciti testamentari, rendite patrimoniali ed attività di raccolta fondi </a:t>
            </a:r>
            <a:r>
              <a:rPr lang="it-IT" b="0" i="0" dirty="0">
                <a:solidFill>
                  <a:srgbClr val="19191A"/>
                </a:solidFill>
                <a:effectLst/>
                <a:latin typeface="Titillium Web" panose="00000500000000000000" pitchFamily="2" charset="0"/>
              </a:rPr>
              <a:t>nonché delle attività di cui all’art. 6 CTS, quindi le attività secondarie e strumentali rispetto alle attività di interesse generale. (art. 33)</a:t>
            </a:r>
            <a:br>
              <a:rPr lang="it-IT" b="0" i="0" dirty="0">
                <a:solidFill>
                  <a:srgbClr val="19191A"/>
                </a:solidFill>
                <a:effectLst/>
                <a:latin typeface="Titillium Web" panose="00000500000000000000" pitchFamily="2" charset="0"/>
              </a:rPr>
            </a:br>
            <a:endParaRPr lang="it-IT" b="0" i="0" dirty="0">
              <a:solidFill>
                <a:srgbClr val="19191A"/>
              </a:solidFill>
              <a:effectLst/>
              <a:latin typeface="Titillium Web" panose="00000500000000000000" pitchFamily="2" charset="0"/>
            </a:endParaRPr>
          </a:p>
          <a:p>
            <a:pPr algn="l"/>
            <a:r>
              <a:rPr lang="it-IT" b="0" i="0" dirty="0">
                <a:solidFill>
                  <a:srgbClr val="19191A"/>
                </a:solidFill>
                <a:effectLst/>
                <a:latin typeface="Titillium Web" panose="00000500000000000000" pitchFamily="2" charset="0"/>
              </a:rPr>
              <a:t>Per l'attività di interesse generale prestata le organizzazioni di volontariato possono ricevere, soltanto il rimborso delle spese effettivamente sostenute e documentate </a:t>
            </a:r>
            <a:r>
              <a:rPr lang="it-IT" dirty="0">
                <a:solidFill>
                  <a:srgbClr val="19191A"/>
                </a:solidFill>
                <a:latin typeface="Titillium Web" panose="00000500000000000000" pitchFamily="2" charset="0"/>
              </a:rPr>
              <a:t>, salvo che tale attività sia svolta quale attività secondaria e strumentale nei limiti di cui all'articolo 6 del CTS. (art. 33)</a:t>
            </a:r>
          </a:p>
          <a:p>
            <a:pPr algn="l"/>
            <a:endParaRPr lang="it-IT" b="0" i="0" dirty="0">
              <a:solidFill>
                <a:srgbClr val="19191A"/>
              </a:solidFill>
              <a:effectLst/>
              <a:latin typeface="Titillium Web" panose="00000500000000000000" pitchFamily="2" charset="0"/>
            </a:endParaRPr>
          </a:p>
          <a:p>
            <a:pPr marL="109537" indent="0">
              <a:buNone/>
            </a:pPr>
            <a:r>
              <a:rPr lang="it-IT" dirty="0">
                <a:solidFill>
                  <a:srgbClr val="19191A"/>
                </a:solidFill>
                <a:latin typeface="Titillium Web" panose="00000500000000000000" pitchFamily="2" charset="0"/>
              </a:rPr>
              <a:t>     </a:t>
            </a:r>
            <a:r>
              <a:rPr lang="it-IT" b="0" i="0" dirty="0">
                <a:solidFill>
                  <a:srgbClr val="19191A"/>
                </a:solidFill>
                <a:effectLst/>
                <a:latin typeface="Titillium Web" panose="00000500000000000000" pitchFamily="2" charset="0"/>
              </a:rPr>
              <a:t>Ai componenti degli organi sociali, ad eccezione dei professionisti che </a:t>
            </a:r>
            <a:r>
              <a:rPr lang="it-IT" b="0" i="0" dirty="0" err="1">
                <a:solidFill>
                  <a:srgbClr val="19191A"/>
                </a:solidFill>
                <a:effectLst/>
                <a:latin typeface="Titillium Web" panose="00000500000000000000" pitchFamily="2" charset="0"/>
              </a:rPr>
              <a:t>compon</a:t>
            </a:r>
            <a:r>
              <a:rPr lang="it-IT" b="0" i="0" dirty="0">
                <a:solidFill>
                  <a:srgbClr val="19191A"/>
                </a:solidFill>
                <a:effectLst/>
                <a:latin typeface="Titillium Web" panose="00000500000000000000" pitchFamily="2" charset="0"/>
              </a:rPr>
              <a:t>-</a:t>
            </a:r>
          </a:p>
          <a:p>
            <a:pPr marL="109537" indent="0">
              <a:buNone/>
            </a:pPr>
            <a:r>
              <a:rPr lang="it-IT" b="0" i="0" dirty="0">
                <a:solidFill>
                  <a:srgbClr val="19191A"/>
                </a:solidFill>
                <a:effectLst/>
                <a:latin typeface="Titillium Web" panose="00000500000000000000" pitchFamily="2" charset="0"/>
              </a:rPr>
              <a:t>     </a:t>
            </a:r>
            <a:r>
              <a:rPr lang="it-IT" b="0" i="0" dirty="0" err="1">
                <a:solidFill>
                  <a:srgbClr val="19191A"/>
                </a:solidFill>
                <a:effectLst/>
                <a:latin typeface="Titillium Web" panose="00000500000000000000" pitchFamily="2" charset="0"/>
              </a:rPr>
              <a:t>gono</a:t>
            </a:r>
            <a:r>
              <a:rPr lang="it-IT" b="0" i="0" dirty="0">
                <a:solidFill>
                  <a:srgbClr val="19191A"/>
                </a:solidFill>
                <a:effectLst/>
                <a:latin typeface="Titillium Web" panose="00000500000000000000" pitchFamily="2" charset="0"/>
              </a:rPr>
              <a:t> l’organo di controllo, non può essere attribuito alcun compenso, salvo il</a:t>
            </a:r>
          </a:p>
          <a:p>
            <a:pPr marL="109537" indent="0">
              <a:buNone/>
            </a:pPr>
            <a:r>
              <a:rPr lang="it-IT" dirty="0">
                <a:solidFill>
                  <a:srgbClr val="19191A"/>
                </a:solidFill>
                <a:latin typeface="Titillium Web" panose="00000500000000000000" pitchFamily="2" charset="0"/>
              </a:rPr>
              <a:t>     </a:t>
            </a:r>
            <a:r>
              <a:rPr lang="it-IT" b="0" i="0" dirty="0">
                <a:solidFill>
                  <a:srgbClr val="19191A"/>
                </a:solidFill>
                <a:effectLst/>
                <a:latin typeface="Titillium Web" panose="00000500000000000000" pitchFamily="2" charset="0"/>
              </a:rPr>
              <a:t>rimborso delle spese effettivamente sostenute e documentate per l’attività</a:t>
            </a:r>
          </a:p>
          <a:p>
            <a:r>
              <a:rPr lang="it-IT" dirty="0">
                <a:solidFill>
                  <a:srgbClr val="19191A"/>
                </a:solidFill>
                <a:latin typeface="Titillium Web" panose="00000500000000000000" pitchFamily="2" charset="0"/>
              </a:rPr>
              <a:t>                                       </a:t>
            </a:r>
            <a:r>
              <a:rPr lang="it-IT" b="0" i="0" dirty="0">
                <a:solidFill>
                  <a:srgbClr val="19191A"/>
                </a:solidFill>
                <a:effectLst/>
                <a:latin typeface="Titillium Web" panose="00000500000000000000" pitchFamily="2" charset="0"/>
              </a:rPr>
              <a:t>prestata ai fini dello svolgimento della funzione. (art. 34)</a:t>
            </a:r>
            <a:endParaRPr lang="it-IT" dirty="0"/>
          </a:p>
        </p:txBody>
      </p:sp>
    </p:spTree>
    <p:extLst>
      <p:ext uri="{BB962C8B-B14F-4D97-AF65-F5344CB8AC3E}">
        <p14:creationId xmlns:p14="http://schemas.microsoft.com/office/powerpoint/2010/main" val="296001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fontScale="90000"/>
          </a:bodyPr>
          <a:lstStyle/>
          <a:p>
            <a:r>
              <a:rPr lang="it-IT" dirty="0"/>
              <a:t>ASSOCIAZIONI DI PROMOZIONE SOCIALE</a:t>
            </a:r>
          </a:p>
        </p:txBody>
      </p:sp>
      <p:pic>
        <p:nvPicPr>
          <p:cNvPr id="5" name="Immagine 4">
            <a:extLst>
              <a:ext uri="{FF2B5EF4-FFF2-40B4-BE49-F238E27FC236}">
                <a16:creationId xmlns:a16="http://schemas.microsoft.com/office/drawing/2014/main" id="{5A1CA964-E9D7-1DFB-0CFF-42CD9C777D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16281" y="4869160"/>
            <a:ext cx="2871384" cy="1605371"/>
          </a:xfrm>
          <a:prstGeom prst="rect">
            <a:avLst/>
          </a:prstGeom>
          <a:effectLst>
            <a:glow rad="139700">
              <a:schemeClr val="accent6">
                <a:satMod val="175000"/>
                <a:alpha val="40000"/>
              </a:schemeClr>
            </a:glow>
          </a:effectLst>
        </p:spPr>
      </p:pic>
      <p:sp>
        <p:nvSpPr>
          <p:cNvPr id="6" name="Segnaposto contenuto 5">
            <a:extLst>
              <a:ext uri="{FF2B5EF4-FFF2-40B4-BE49-F238E27FC236}">
                <a16:creationId xmlns:a16="http://schemas.microsoft.com/office/drawing/2014/main" id="{F3C75670-5F28-0EA0-4443-C3C864D6B721}"/>
              </a:ext>
            </a:extLst>
          </p:cNvPr>
          <p:cNvSpPr>
            <a:spLocks noGrp="1"/>
          </p:cNvSpPr>
          <p:nvPr>
            <p:ph idx="1"/>
          </p:nvPr>
        </p:nvSpPr>
        <p:spPr/>
        <p:txBody>
          <a:bodyPr/>
          <a:lstStyle/>
          <a:p>
            <a:r>
              <a:rPr lang="it-IT" b="0" i="0" dirty="0">
                <a:solidFill>
                  <a:srgbClr val="19191A"/>
                </a:solidFill>
                <a:effectLst/>
                <a:latin typeface="Titillium Web" panose="00000500000000000000" pitchFamily="2" charset="0"/>
              </a:rPr>
              <a:t>Le </a:t>
            </a:r>
            <a:r>
              <a:rPr lang="it-IT" b="1" i="0" dirty="0">
                <a:solidFill>
                  <a:srgbClr val="19191A"/>
                </a:solidFill>
                <a:effectLst/>
                <a:latin typeface="Titillium Web" panose="00000500000000000000" pitchFamily="2" charset="0"/>
              </a:rPr>
              <a:t>associazioni di promozione sociale </a:t>
            </a:r>
            <a:r>
              <a:rPr lang="it-IT" b="0" i="0" dirty="0">
                <a:solidFill>
                  <a:srgbClr val="19191A"/>
                </a:solidFill>
                <a:effectLst/>
                <a:latin typeface="Titillium Web" panose="00000500000000000000" pitchFamily="2" charset="0"/>
              </a:rPr>
              <a:t>sono enti del Terzo settore costituiti in forma di associazione, riconosciuta o non riconosciuta, da un numero </a:t>
            </a:r>
            <a:r>
              <a:rPr lang="it-IT" b="1" i="0" dirty="0">
                <a:solidFill>
                  <a:srgbClr val="19191A"/>
                </a:solidFill>
                <a:effectLst/>
                <a:latin typeface="Titillium Web" panose="00000500000000000000" pitchFamily="2" charset="0"/>
              </a:rPr>
              <a:t>non inferiore a sette persone fisiche </a:t>
            </a:r>
            <a:r>
              <a:rPr lang="it-IT" b="0" i="0" dirty="0">
                <a:solidFill>
                  <a:srgbClr val="19191A"/>
                </a:solidFill>
                <a:effectLst/>
                <a:latin typeface="Titillium Web" panose="00000500000000000000" pitchFamily="2" charset="0"/>
              </a:rPr>
              <a:t>o a tre associazioni di promozione sociale per </a:t>
            </a:r>
            <a:r>
              <a:rPr lang="it-IT" b="1" i="0" dirty="0">
                <a:solidFill>
                  <a:srgbClr val="19191A"/>
                </a:solidFill>
                <a:effectLst/>
                <a:latin typeface="Titillium Web" panose="00000500000000000000" pitchFamily="2" charset="0"/>
              </a:rPr>
              <a:t>lo svolgimento in favore dei propri associati, di loro familiari o di terzi </a:t>
            </a:r>
            <a:r>
              <a:rPr lang="it-IT" b="0" i="0" dirty="0">
                <a:solidFill>
                  <a:srgbClr val="19191A"/>
                </a:solidFill>
                <a:effectLst/>
                <a:latin typeface="Titillium Web" panose="00000500000000000000" pitchFamily="2" charset="0"/>
              </a:rPr>
              <a:t>di una o più attività di cui all'articolo 5, avvalendosi </a:t>
            </a:r>
            <a:r>
              <a:rPr lang="it-IT" b="1" i="0" dirty="0">
                <a:solidFill>
                  <a:srgbClr val="19191A"/>
                </a:solidFill>
                <a:effectLst/>
                <a:latin typeface="Titillium Web" panose="00000500000000000000" pitchFamily="2" charset="0"/>
              </a:rPr>
              <a:t>in modo prevalente </a:t>
            </a:r>
            <a:r>
              <a:rPr lang="it-IT" b="0" i="0" dirty="0">
                <a:solidFill>
                  <a:srgbClr val="19191A"/>
                </a:solidFill>
                <a:effectLst/>
                <a:latin typeface="Titillium Web" panose="00000500000000000000" pitchFamily="2" charset="0"/>
              </a:rPr>
              <a:t>dell'attività di volontariato dei propri associati</a:t>
            </a:r>
            <a:r>
              <a:rPr lang="it-IT" dirty="0">
                <a:solidFill>
                  <a:srgbClr val="19191A"/>
                </a:solidFill>
                <a:latin typeface="Titillium Web" panose="00000500000000000000" pitchFamily="2" charset="0"/>
              </a:rPr>
              <a:t> o delle persone aderenti agli enti associati. </a:t>
            </a:r>
            <a:r>
              <a:rPr lang="it-IT" b="0" i="0" dirty="0">
                <a:solidFill>
                  <a:srgbClr val="19191A"/>
                </a:solidFill>
                <a:effectLst/>
                <a:latin typeface="Titillium Web" panose="00000500000000000000" pitchFamily="2" charset="0"/>
              </a:rPr>
              <a:t>(art. 35 CTS)</a:t>
            </a:r>
          </a:p>
          <a:p>
            <a:r>
              <a:rPr lang="it-IT" sz="2400" b="1" i="0" dirty="0">
                <a:solidFill>
                  <a:srgbClr val="FF0000"/>
                </a:solidFill>
                <a:effectLst/>
                <a:latin typeface="Titillium Web" panose="00000500000000000000" pitchFamily="2" charset="0"/>
              </a:rPr>
              <a:t>NON</a:t>
            </a:r>
            <a:r>
              <a:rPr lang="it-IT" b="0" i="0" dirty="0">
                <a:solidFill>
                  <a:srgbClr val="19191A"/>
                </a:solidFill>
                <a:effectLst/>
                <a:latin typeface="Titillium Web" panose="00000500000000000000" pitchFamily="2" charset="0"/>
              </a:rPr>
              <a:t> sono associazioni di promozione sociale </a:t>
            </a:r>
            <a:r>
              <a:rPr lang="it-IT" b="1" i="0" dirty="0">
                <a:solidFill>
                  <a:srgbClr val="19191A"/>
                </a:solidFill>
                <a:effectLst/>
                <a:latin typeface="Titillium Web" panose="00000500000000000000" pitchFamily="2" charset="0"/>
              </a:rPr>
              <a:t>i circoli privati </a:t>
            </a:r>
            <a:r>
              <a:rPr lang="it-IT" b="0" i="0" dirty="0">
                <a:solidFill>
                  <a:srgbClr val="19191A"/>
                </a:solidFill>
                <a:effectLst/>
                <a:latin typeface="Titillium Web" panose="00000500000000000000" pitchFamily="2" charset="0"/>
              </a:rPr>
              <a:t>e le associazioni comunque denominate che </a:t>
            </a:r>
            <a:r>
              <a:rPr lang="it-IT" b="1" i="0" dirty="0">
                <a:solidFill>
                  <a:srgbClr val="19191A"/>
                </a:solidFill>
                <a:effectLst/>
                <a:latin typeface="Titillium Web" panose="00000500000000000000" pitchFamily="2" charset="0"/>
              </a:rPr>
              <a:t>dispongono limitazioni con riferimento alle condizioni economiche e discriminazioni di qualsiasi natura in relazione all'ammissione </a:t>
            </a:r>
            <a:r>
              <a:rPr lang="it-IT" b="0" i="0" dirty="0">
                <a:solidFill>
                  <a:srgbClr val="19191A"/>
                </a:solidFill>
                <a:effectLst/>
                <a:latin typeface="Titillium Web" panose="00000500000000000000" pitchFamily="2" charset="0"/>
              </a:rPr>
              <a:t>degli associati o prevedono il </a:t>
            </a:r>
            <a:r>
              <a:rPr lang="it-IT" b="1" i="0" dirty="0">
                <a:solidFill>
                  <a:srgbClr val="19191A"/>
                </a:solidFill>
                <a:effectLst/>
                <a:latin typeface="Titillium Web" panose="00000500000000000000" pitchFamily="2" charset="0"/>
              </a:rPr>
              <a:t>diritto di trasferimento, a qualsiasi titolo, della quota associativa </a:t>
            </a:r>
            <a:r>
              <a:rPr lang="it-IT" b="0" i="0" dirty="0">
                <a:solidFill>
                  <a:srgbClr val="19191A"/>
                </a:solidFill>
                <a:effectLst/>
                <a:latin typeface="Titillium Web" panose="00000500000000000000" pitchFamily="2" charset="0"/>
              </a:rPr>
              <a:t>o che, infine, collegano, in qualsiasi forma, la partecipazione sociale alla titolarità di azioni o quote di natura patrimoniale.. (art. 35 CTS)</a:t>
            </a:r>
          </a:p>
        </p:txBody>
      </p:sp>
      <p:sp>
        <p:nvSpPr>
          <p:cNvPr id="2" name="Rettangolo smussato 1">
            <a:extLst>
              <a:ext uri="{FF2B5EF4-FFF2-40B4-BE49-F238E27FC236}">
                <a16:creationId xmlns:a16="http://schemas.microsoft.com/office/drawing/2014/main" id="{DED032F0-E5AA-62FF-3833-711A8519681F}"/>
              </a:ext>
            </a:extLst>
          </p:cNvPr>
          <p:cNvSpPr/>
          <p:nvPr/>
        </p:nvSpPr>
        <p:spPr>
          <a:xfrm>
            <a:off x="2279576" y="4814542"/>
            <a:ext cx="6048672" cy="1656184"/>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a:solidFill>
                  <a:srgbClr val="000000"/>
                </a:solidFill>
                <a:latin typeface="Gotham Rounded"/>
              </a:rPr>
              <a:t>Le Associazioni di promozione sociale si contraddistinguono per una «mission» orientata PREVALENTEMENTE all’interno, quindi a </a:t>
            </a:r>
            <a:r>
              <a:rPr lang="it-IT" b="1" i="0" dirty="0">
                <a:solidFill>
                  <a:srgbClr val="000000"/>
                </a:solidFill>
                <a:effectLst/>
                <a:latin typeface="Gotham Rounded"/>
              </a:rPr>
              <a:t>favore dei propri associati</a:t>
            </a:r>
            <a:r>
              <a:rPr lang="it-IT" b="0" i="0" dirty="0">
                <a:solidFill>
                  <a:srgbClr val="000000"/>
                </a:solidFill>
                <a:effectLst/>
                <a:latin typeface="Gotham Rounded"/>
              </a:rPr>
              <a:t> (non necessariamente svantaggiati)</a:t>
            </a:r>
            <a:endParaRPr lang="it-IT" dirty="0"/>
          </a:p>
        </p:txBody>
      </p:sp>
    </p:spTree>
    <p:extLst>
      <p:ext uri="{BB962C8B-B14F-4D97-AF65-F5344CB8AC3E}">
        <p14:creationId xmlns:p14="http://schemas.microsoft.com/office/powerpoint/2010/main" val="308895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fontScale="90000"/>
          </a:bodyPr>
          <a:lstStyle/>
          <a:p>
            <a:r>
              <a:rPr lang="it-IT" dirty="0"/>
              <a:t>ASSOCIAZIONI DI PROMOZIONE SOCIALE</a:t>
            </a:r>
          </a:p>
        </p:txBody>
      </p:sp>
      <p:pic>
        <p:nvPicPr>
          <p:cNvPr id="5" name="Immagine 4">
            <a:extLst>
              <a:ext uri="{FF2B5EF4-FFF2-40B4-BE49-F238E27FC236}">
                <a16:creationId xmlns:a16="http://schemas.microsoft.com/office/drawing/2014/main" id="{5A1CA964-E9D7-1DFB-0CFF-42CD9C777D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48328" y="5013176"/>
            <a:ext cx="2871384" cy="1605371"/>
          </a:xfrm>
          <a:prstGeom prst="rect">
            <a:avLst/>
          </a:prstGeom>
          <a:effectLst>
            <a:glow rad="139700">
              <a:schemeClr val="accent6">
                <a:satMod val="175000"/>
                <a:alpha val="40000"/>
              </a:schemeClr>
            </a:glow>
          </a:effectLst>
        </p:spPr>
      </p:pic>
      <p:sp>
        <p:nvSpPr>
          <p:cNvPr id="6" name="Segnaposto contenuto 5">
            <a:extLst>
              <a:ext uri="{FF2B5EF4-FFF2-40B4-BE49-F238E27FC236}">
                <a16:creationId xmlns:a16="http://schemas.microsoft.com/office/drawing/2014/main" id="{F3C75670-5F28-0EA0-4443-C3C864D6B721}"/>
              </a:ext>
            </a:extLst>
          </p:cNvPr>
          <p:cNvSpPr>
            <a:spLocks noGrp="1"/>
          </p:cNvSpPr>
          <p:nvPr>
            <p:ph idx="1"/>
          </p:nvPr>
        </p:nvSpPr>
        <p:spPr/>
        <p:txBody>
          <a:bodyPr/>
          <a:lstStyle/>
          <a:p>
            <a:r>
              <a:rPr lang="it-IT" b="0" i="0" dirty="0">
                <a:solidFill>
                  <a:srgbClr val="19191A"/>
                </a:solidFill>
                <a:effectLst/>
                <a:latin typeface="Titillium Web" panose="00000500000000000000" pitchFamily="2" charset="0"/>
              </a:rPr>
              <a:t>Le associazioni di promozione sociale </a:t>
            </a:r>
            <a:r>
              <a:rPr lang="it-IT" b="1" i="0" dirty="0">
                <a:solidFill>
                  <a:srgbClr val="19191A"/>
                </a:solidFill>
                <a:effectLst/>
                <a:latin typeface="Titillium Web" panose="00000500000000000000" pitchFamily="2" charset="0"/>
              </a:rPr>
              <a:t>possono assumere lavoratori </a:t>
            </a:r>
            <a:r>
              <a:rPr lang="it-IT" b="0" i="0" dirty="0">
                <a:solidFill>
                  <a:srgbClr val="19191A"/>
                </a:solidFill>
                <a:effectLst/>
                <a:latin typeface="Titillium Web" panose="00000500000000000000" pitchFamily="2" charset="0"/>
              </a:rPr>
              <a:t>dipendenti o avvalersi di prestazioni di lavoro autonomo </a:t>
            </a:r>
            <a:r>
              <a:rPr lang="it-IT" b="1" i="0" dirty="0">
                <a:solidFill>
                  <a:srgbClr val="19191A"/>
                </a:solidFill>
                <a:effectLst/>
                <a:latin typeface="Titillium Web" panose="00000500000000000000" pitchFamily="2" charset="0"/>
              </a:rPr>
              <a:t>o di altra natura</a:t>
            </a:r>
            <a:r>
              <a:rPr lang="it-IT" b="0" i="0" dirty="0">
                <a:solidFill>
                  <a:srgbClr val="19191A"/>
                </a:solidFill>
                <a:effectLst/>
                <a:latin typeface="Titillium Web" panose="00000500000000000000" pitchFamily="2" charset="0"/>
              </a:rPr>
              <a:t>, anche dei propri associati, </a:t>
            </a:r>
            <a:r>
              <a:rPr lang="it-IT" b="1" i="0" dirty="0">
                <a:solidFill>
                  <a:srgbClr val="19191A"/>
                </a:solidFill>
                <a:effectLst/>
                <a:latin typeface="Titillium Web" panose="00000500000000000000" pitchFamily="2" charset="0"/>
              </a:rPr>
              <a:t>solo quando ciò sia necessario</a:t>
            </a:r>
            <a:r>
              <a:rPr lang="it-IT" b="0" i="0" dirty="0">
                <a:solidFill>
                  <a:srgbClr val="19191A"/>
                </a:solidFill>
                <a:effectLst/>
                <a:latin typeface="Titillium Web" panose="00000500000000000000" pitchFamily="2" charset="0"/>
              </a:rPr>
              <a:t> ai fini dello svolgimento dell'attività di interesse generale e al perseguimento delle finalità. (art. 36)</a:t>
            </a:r>
          </a:p>
          <a:p>
            <a:endParaRPr lang="it-IT" b="0" i="0" dirty="0">
              <a:solidFill>
                <a:srgbClr val="19191A"/>
              </a:solidFill>
              <a:effectLst/>
              <a:latin typeface="Titillium Web" panose="00000500000000000000" pitchFamily="2" charset="0"/>
            </a:endParaRPr>
          </a:p>
          <a:p>
            <a:r>
              <a:rPr lang="it-IT" b="0" i="0" dirty="0">
                <a:solidFill>
                  <a:srgbClr val="19191A"/>
                </a:solidFill>
                <a:effectLst/>
                <a:latin typeface="Titillium Web" panose="00000500000000000000" pitchFamily="2" charset="0"/>
              </a:rPr>
              <a:t>La </a:t>
            </a:r>
            <a:r>
              <a:rPr lang="it-IT" b="1" i="0" dirty="0">
                <a:solidFill>
                  <a:srgbClr val="19191A"/>
                </a:solidFill>
                <a:effectLst/>
                <a:latin typeface="Titillium Web" panose="00000500000000000000" pitchFamily="2" charset="0"/>
              </a:rPr>
              <a:t>qualità di volontario </a:t>
            </a:r>
            <a:r>
              <a:rPr lang="it-IT" b="0" i="0" dirty="0">
                <a:solidFill>
                  <a:srgbClr val="19191A"/>
                </a:solidFill>
                <a:effectLst/>
                <a:latin typeface="Titillium Web" panose="00000500000000000000" pitchFamily="2" charset="0"/>
              </a:rPr>
              <a:t>è incompatibile con </a:t>
            </a:r>
            <a:r>
              <a:rPr lang="it-IT" b="1" i="0" dirty="0">
                <a:solidFill>
                  <a:srgbClr val="19191A"/>
                </a:solidFill>
                <a:effectLst/>
                <a:latin typeface="Titillium Web" panose="00000500000000000000" pitchFamily="2" charset="0"/>
              </a:rPr>
              <a:t>qualsiasi forma di rapporto di lavoro </a:t>
            </a:r>
            <a:r>
              <a:rPr lang="it-IT" b="0" i="0" dirty="0">
                <a:solidFill>
                  <a:srgbClr val="19191A"/>
                </a:solidFill>
                <a:effectLst/>
                <a:latin typeface="Titillium Web" panose="00000500000000000000" pitchFamily="2" charset="0"/>
              </a:rPr>
              <a:t>subordinato o autonomo e con ogni altro rapporto di lavoro retribuito con l'ente di cui il volontario è socio o associato o tramite il quale svolge la propria attività volontaria. (art. 17, comma 5)</a:t>
            </a:r>
          </a:p>
          <a:p>
            <a:endParaRPr lang="it-IT" b="1" i="0" dirty="0">
              <a:solidFill>
                <a:srgbClr val="19191A"/>
              </a:solidFill>
              <a:effectLst/>
              <a:latin typeface="Titillium Web" panose="00000500000000000000" pitchFamily="2" charset="0"/>
            </a:endParaRPr>
          </a:p>
          <a:p>
            <a:r>
              <a:rPr lang="it-IT" b="1" i="0" dirty="0">
                <a:solidFill>
                  <a:srgbClr val="19191A"/>
                </a:solidFill>
                <a:effectLst/>
                <a:latin typeface="Titillium Web" panose="00000500000000000000" pitchFamily="2" charset="0"/>
              </a:rPr>
              <a:t>In ogni caso</a:t>
            </a:r>
            <a:r>
              <a:rPr lang="it-IT" b="0" i="0" dirty="0">
                <a:solidFill>
                  <a:srgbClr val="19191A"/>
                </a:solidFill>
                <a:effectLst/>
                <a:latin typeface="Titillium Web" panose="00000500000000000000" pitchFamily="2" charset="0"/>
              </a:rPr>
              <a:t>, il numero dei lavoratori impiegati nell'attività non può essere superiore al cinquanta per cento del numero dei volontari o al cinque per cento del numero degli associati. (art. 36)</a:t>
            </a:r>
          </a:p>
        </p:txBody>
      </p:sp>
    </p:spTree>
    <p:extLst>
      <p:ext uri="{BB962C8B-B14F-4D97-AF65-F5344CB8AC3E}">
        <p14:creationId xmlns:p14="http://schemas.microsoft.com/office/powerpoint/2010/main" val="1553898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a:bodyPr>
          <a:lstStyle/>
          <a:p>
            <a:r>
              <a:rPr lang="it-IT" dirty="0"/>
              <a:t>ASSOCIAZIONI ENTI DEL TERZO SETTORE</a:t>
            </a:r>
          </a:p>
        </p:txBody>
      </p:sp>
      <p:pic>
        <p:nvPicPr>
          <p:cNvPr id="5" name="Immagine 4">
            <a:extLst>
              <a:ext uri="{FF2B5EF4-FFF2-40B4-BE49-F238E27FC236}">
                <a16:creationId xmlns:a16="http://schemas.microsoft.com/office/drawing/2014/main" id="{5A1CA964-E9D7-1DFB-0CFF-42CD9C777D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08546" y="4509120"/>
            <a:ext cx="2799730" cy="1965411"/>
          </a:xfrm>
          <a:prstGeom prst="rect">
            <a:avLst/>
          </a:prstGeom>
          <a:effectLst>
            <a:glow rad="139700">
              <a:schemeClr val="accent6">
                <a:satMod val="175000"/>
                <a:alpha val="40000"/>
              </a:schemeClr>
            </a:glow>
          </a:effectLst>
        </p:spPr>
      </p:pic>
      <p:sp>
        <p:nvSpPr>
          <p:cNvPr id="6" name="Segnaposto contenuto 5">
            <a:extLst>
              <a:ext uri="{FF2B5EF4-FFF2-40B4-BE49-F238E27FC236}">
                <a16:creationId xmlns:a16="http://schemas.microsoft.com/office/drawing/2014/main" id="{F3C75670-5F28-0EA0-4443-C3C864D6B721}"/>
              </a:ext>
            </a:extLst>
          </p:cNvPr>
          <p:cNvSpPr>
            <a:spLocks noGrp="1"/>
          </p:cNvSpPr>
          <p:nvPr>
            <p:ph idx="1"/>
          </p:nvPr>
        </p:nvSpPr>
        <p:spPr/>
        <p:txBody>
          <a:bodyPr/>
          <a:lstStyle/>
          <a:p>
            <a:r>
              <a:rPr lang="it-IT" b="0" i="0" dirty="0">
                <a:solidFill>
                  <a:srgbClr val="19191A"/>
                </a:solidFill>
                <a:effectLst/>
                <a:latin typeface="Titillium Web" panose="00000500000000000000" pitchFamily="2" charset="0"/>
              </a:rPr>
              <a:t>Sono ricompresi in quest</a:t>
            </a:r>
            <a:r>
              <a:rPr lang="it-IT" dirty="0">
                <a:solidFill>
                  <a:srgbClr val="19191A"/>
                </a:solidFill>
                <a:latin typeface="Titillium Web" panose="00000500000000000000" pitchFamily="2" charset="0"/>
              </a:rPr>
              <a:t>a generica categoria ANCHE l</a:t>
            </a:r>
            <a:r>
              <a:rPr lang="it-IT" b="0" i="0" dirty="0">
                <a:solidFill>
                  <a:srgbClr val="19191A"/>
                </a:solidFill>
                <a:effectLst/>
                <a:latin typeface="Titillium Web" panose="00000500000000000000" pitchFamily="2" charset="0"/>
              </a:rPr>
              <a:t>e associazioni, riconosciute o non riconosciute, le fondazioni e gli altri enti di carattere privato diversi dalle società costituiti per il perseguimento, </a:t>
            </a:r>
            <a:r>
              <a:rPr lang="it-IT" b="1" i="0" dirty="0">
                <a:solidFill>
                  <a:srgbClr val="19191A"/>
                </a:solidFill>
                <a:effectLst/>
                <a:latin typeface="Titillium Web" panose="00000500000000000000" pitchFamily="2" charset="0"/>
              </a:rPr>
              <a:t>senza scopo di lucro</a:t>
            </a:r>
            <a:r>
              <a:rPr lang="it-IT" b="0" i="0" dirty="0">
                <a:solidFill>
                  <a:srgbClr val="19191A"/>
                </a:solidFill>
                <a:effectLst/>
                <a:latin typeface="Titillium Web" panose="00000500000000000000" pitchFamily="2" charset="0"/>
              </a:rPr>
              <a:t>, di finalità civiche, solidaristiche e di utilità sociale mediante lo svolgimento, in via esclusiva o principale, </a:t>
            </a:r>
            <a:r>
              <a:rPr lang="it-IT" b="1" i="0" dirty="0">
                <a:solidFill>
                  <a:srgbClr val="19191A"/>
                </a:solidFill>
                <a:effectLst/>
                <a:latin typeface="Titillium Web" panose="00000500000000000000" pitchFamily="2" charset="0"/>
              </a:rPr>
              <a:t>di una o più attività di interesse generale</a:t>
            </a:r>
            <a:r>
              <a:rPr lang="it-IT" b="0" i="0" dirty="0">
                <a:solidFill>
                  <a:srgbClr val="19191A"/>
                </a:solidFill>
                <a:effectLst/>
                <a:latin typeface="Titillium Web" panose="00000500000000000000" pitchFamily="2" charset="0"/>
              </a:rPr>
              <a:t> in forma di </a:t>
            </a:r>
            <a:r>
              <a:rPr lang="it-IT" b="1" i="0" dirty="0">
                <a:solidFill>
                  <a:srgbClr val="19191A"/>
                </a:solidFill>
                <a:effectLst/>
                <a:latin typeface="Titillium Web" panose="00000500000000000000" pitchFamily="2" charset="0"/>
              </a:rPr>
              <a:t>azione volontaria </a:t>
            </a:r>
            <a:r>
              <a:rPr lang="it-IT" b="0" i="0" dirty="0">
                <a:solidFill>
                  <a:srgbClr val="19191A"/>
                </a:solidFill>
                <a:effectLst/>
                <a:latin typeface="Titillium Web" panose="00000500000000000000" pitchFamily="2" charset="0"/>
              </a:rPr>
              <a:t>o di erogazione gratuita di denaro, beni o servizi, o di mutualità o di produzione o scambio di beni o servizi, ed </a:t>
            </a:r>
            <a:r>
              <a:rPr lang="it-IT" b="1" i="0" dirty="0">
                <a:solidFill>
                  <a:srgbClr val="19191A"/>
                </a:solidFill>
                <a:effectLst/>
                <a:latin typeface="Titillium Web" panose="00000500000000000000" pitchFamily="2" charset="0"/>
              </a:rPr>
              <a:t>iscritti nel registro unico nazionale del Terzo settore</a:t>
            </a:r>
            <a:r>
              <a:rPr lang="it-IT" dirty="0">
                <a:solidFill>
                  <a:srgbClr val="19191A"/>
                </a:solidFill>
                <a:latin typeface="Titillium Web" panose="00000500000000000000" pitchFamily="2" charset="0"/>
              </a:rPr>
              <a:t>. </a:t>
            </a:r>
            <a:r>
              <a:rPr lang="it-IT" b="0" i="0" dirty="0">
                <a:solidFill>
                  <a:srgbClr val="19191A"/>
                </a:solidFill>
                <a:effectLst/>
                <a:latin typeface="Titillium Web" panose="00000500000000000000" pitchFamily="2" charset="0"/>
              </a:rPr>
              <a:t>(art. 4 CTS)</a:t>
            </a:r>
          </a:p>
          <a:p>
            <a:r>
              <a:rPr lang="it-IT" sz="2400" b="1" i="0" dirty="0">
                <a:solidFill>
                  <a:srgbClr val="FF0000"/>
                </a:solidFill>
                <a:effectLst/>
                <a:latin typeface="Titillium Web" panose="00000500000000000000" pitchFamily="2" charset="0"/>
              </a:rPr>
              <a:t>LE 26 ATTIVITA’ DI INTERESSE </a:t>
            </a:r>
            <a:r>
              <a:rPr lang="it-IT" sz="2400" b="1" dirty="0">
                <a:solidFill>
                  <a:srgbClr val="FF0000"/>
                </a:solidFill>
                <a:latin typeface="Titillium Web" panose="00000500000000000000" pitchFamily="2" charset="0"/>
              </a:rPr>
              <a:t>GENERALE SONO ELENCATE ALL’ART. 5 DEL CTS</a:t>
            </a:r>
          </a:p>
          <a:p>
            <a:pPr lvl="8"/>
            <a:r>
              <a:rPr lang="it-IT" sz="2200" b="1" i="1" dirty="0">
                <a:solidFill>
                  <a:srgbClr val="FF0000"/>
                </a:solidFill>
                <a:latin typeface="Titillium Web" panose="00000500000000000000" pitchFamily="2" charset="0"/>
              </a:rPr>
              <a:t>                  trattasi di elenco chiuso!</a:t>
            </a:r>
          </a:p>
        </p:txBody>
      </p:sp>
      <p:sp>
        <p:nvSpPr>
          <p:cNvPr id="2" name="Rettangolo smussato 1">
            <a:extLst>
              <a:ext uri="{FF2B5EF4-FFF2-40B4-BE49-F238E27FC236}">
                <a16:creationId xmlns:a16="http://schemas.microsoft.com/office/drawing/2014/main" id="{DED032F0-E5AA-62FF-3833-711A8519681F}"/>
              </a:ext>
            </a:extLst>
          </p:cNvPr>
          <p:cNvSpPr/>
          <p:nvPr/>
        </p:nvSpPr>
        <p:spPr>
          <a:xfrm>
            <a:off x="2572330" y="4509120"/>
            <a:ext cx="6048672" cy="1656184"/>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a:solidFill>
                  <a:srgbClr val="000000"/>
                </a:solidFill>
                <a:latin typeface="Gotham Rounded"/>
              </a:rPr>
              <a:t>Le Associazioni-Enti del Terzo settore si contraddistinguono per una «mission» mista orientata sia all’interno (quindi a </a:t>
            </a:r>
            <a:r>
              <a:rPr lang="it-IT" i="0" dirty="0">
                <a:solidFill>
                  <a:srgbClr val="000000"/>
                </a:solidFill>
                <a:effectLst/>
                <a:latin typeface="Gotham Rounded"/>
              </a:rPr>
              <a:t>favore dei propri associati) che all’esterno (a beneficio dei non associati)</a:t>
            </a:r>
            <a:endParaRPr lang="it-IT" dirty="0"/>
          </a:p>
        </p:txBody>
      </p:sp>
    </p:spTree>
    <p:extLst>
      <p:ext uri="{BB962C8B-B14F-4D97-AF65-F5344CB8AC3E}">
        <p14:creationId xmlns:p14="http://schemas.microsoft.com/office/powerpoint/2010/main" val="408644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09600" y="1196752"/>
            <a:ext cx="10972800" cy="452596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dirty="0">
                <a:solidFill>
                  <a:schemeClr val="bg1"/>
                </a:solidFill>
              </a:rPr>
              <a:t>L’art. 5 del CTS - Codice del Terzo Settore individua le attività che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dirty="0">
                <a:solidFill>
                  <a:schemeClr val="bg1"/>
                </a:solidFill>
              </a:rPr>
              <a:t>possono (devono) esercitare gli «Enti del Terzo settore»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800" dirty="0">
              <a:solidFill>
                <a:schemeClr val="bg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ea typeface="+mn-ea"/>
                <a:cs typeface="+mn-cs"/>
              </a:rPr>
              <a:t>In particolare, gli enti  del  Terzo  settore,  diversi  dalle  imprese  sociali incluse  le  cooperative  sociali,  esercitano  </a:t>
            </a:r>
            <a:r>
              <a:rPr kumimoji="0" lang="it-IT" sz="1800" b="1" i="0" u="none" strike="noStrike" kern="1200" cap="none" spc="0" normalizeH="0" baseline="0" noProof="0" dirty="0">
                <a:ln>
                  <a:noFill/>
                </a:ln>
                <a:solidFill>
                  <a:prstClr val="black"/>
                </a:solidFill>
                <a:effectLst/>
                <a:uLnTx/>
                <a:uFillTx/>
                <a:ea typeface="+mn-ea"/>
                <a:cs typeface="+mn-cs"/>
              </a:rPr>
              <a:t>in  via  esclusiva  o principale  </a:t>
            </a:r>
            <a:r>
              <a:rPr kumimoji="0" lang="it-IT" sz="1800" b="0" i="0" u="none" strike="noStrike" kern="1200" cap="none" spc="0" normalizeH="0" baseline="0" noProof="0" dirty="0">
                <a:ln>
                  <a:noFill/>
                </a:ln>
                <a:solidFill>
                  <a:prstClr val="black"/>
                </a:solidFill>
                <a:effectLst/>
                <a:uLnTx/>
                <a:uFillTx/>
                <a:ea typeface="+mn-ea"/>
                <a:cs typeface="+mn-cs"/>
              </a:rPr>
              <a:t>una  o  più  attività  di  interesse  generale  per  il perseguimento,  senza  scopo  di   lucro, di </a:t>
            </a:r>
            <a:r>
              <a:rPr kumimoji="0" lang="it-IT" sz="1800" b="1" i="0" u="none" strike="noStrike" kern="1200" cap="none" spc="0" normalizeH="0" baseline="0" noProof="0" dirty="0">
                <a:ln>
                  <a:noFill/>
                </a:ln>
                <a:solidFill>
                  <a:prstClr val="black"/>
                </a:solidFill>
                <a:effectLst/>
                <a:uLnTx/>
                <a:uFillTx/>
                <a:ea typeface="+mn-ea"/>
                <a:cs typeface="+mn-cs"/>
              </a:rPr>
              <a:t>finalità civiche, solidaristiche e di utilità sociale</a:t>
            </a:r>
            <a:r>
              <a:rPr kumimoji="0" lang="it-IT" sz="1800" b="0" i="0" u="none" strike="noStrike" kern="1200" cap="none" spc="0" normalizeH="0" baseline="0" noProof="0" dirty="0">
                <a:ln>
                  <a:noFill/>
                </a:ln>
                <a:solidFill>
                  <a:prstClr val="black"/>
                </a:solidFill>
                <a:effectLst/>
                <a:uLnTx/>
                <a:uFillTx/>
                <a:ea typeface="+mn-ea"/>
                <a:cs typeface="+mn-cs"/>
              </a:rPr>
              <a:t>.  Si  considerano </a:t>
            </a:r>
            <a:r>
              <a:rPr kumimoji="0" lang="it-IT" sz="1800" b="1" i="0" u="none" strike="noStrike" kern="1200" cap="none" spc="0" normalizeH="0" baseline="0" noProof="0" dirty="0">
                <a:ln>
                  <a:noFill/>
                </a:ln>
                <a:solidFill>
                  <a:prstClr val="black"/>
                </a:solidFill>
                <a:effectLst/>
                <a:uLnTx/>
                <a:uFillTx/>
                <a:ea typeface="+mn-ea"/>
                <a:cs typeface="+mn-cs"/>
              </a:rPr>
              <a:t>di interesse generale</a:t>
            </a:r>
            <a:r>
              <a:rPr kumimoji="0" lang="it-IT" sz="1800" b="0" i="0" u="none" strike="noStrike" kern="1200" cap="none" spc="0" normalizeH="0" baseline="0" noProof="0" dirty="0">
                <a:ln>
                  <a:noFill/>
                </a:ln>
                <a:solidFill>
                  <a:prstClr val="black"/>
                </a:solidFill>
                <a:effectLst/>
                <a:uLnTx/>
                <a:uFillTx/>
                <a:ea typeface="+mn-ea"/>
                <a:cs typeface="+mn-cs"/>
              </a:rPr>
              <a:t>, se svolte in conformità alle norme particolari che ne disciplinano l'esercizio, le attività aventi ad </a:t>
            </a:r>
            <a:r>
              <a:rPr kumimoji="0" lang="it-IT" sz="1800" b="1" i="0" u="none" strike="noStrike" kern="1200" cap="none" spc="0" normalizeH="0" baseline="0" noProof="0" dirty="0">
                <a:ln>
                  <a:noFill/>
                </a:ln>
                <a:solidFill>
                  <a:prstClr val="black"/>
                </a:solidFill>
                <a:effectLst/>
                <a:uLnTx/>
                <a:uFillTx/>
                <a:ea typeface="+mn-ea"/>
                <a:cs typeface="+mn-cs"/>
              </a:rPr>
              <a:t>oggetto</a:t>
            </a:r>
            <a:r>
              <a:rPr kumimoji="0" lang="it-IT" sz="1800" b="0" i="0" u="none" strike="noStrike" kern="1200" cap="none" spc="0" normalizeH="0" baseline="0" noProof="0" dirty="0">
                <a:ln>
                  <a:noFill/>
                </a:ln>
                <a:solidFill>
                  <a:prstClr val="black"/>
                </a:solidFill>
                <a:effectLst/>
                <a:uLnTx/>
                <a:uFillTx/>
                <a:ea typeface="+mn-ea"/>
                <a:cs typeface="+mn-cs"/>
              </a:rPr>
              <a:t>: </a:t>
            </a:r>
          </a:p>
          <a:p>
            <a:pPr marL="400050" marR="0" lvl="0" indent="-400050" algn="just" defTabSz="914400" rtl="0" eaLnBrk="1" fontAlgn="auto" latinLnBrk="0" hangingPunct="1">
              <a:lnSpc>
                <a:spcPct val="100000"/>
              </a:lnSpc>
              <a:spcBef>
                <a:spcPts val="0"/>
              </a:spcBef>
              <a:spcAft>
                <a:spcPts val="0"/>
              </a:spcAft>
              <a:buClrTx/>
              <a:buSzTx/>
              <a:buFontTx/>
              <a:buAutoNum type="romanLcParenR"/>
              <a:tabLst/>
              <a:defRPr/>
            </a:pPr>
            <a:r>
              <a:rPr kumimoji="0" lang="it-IT" sz="1800" b="0" i="0" u="none" strike="noStrike" kern="1200" cap="none" spc="0" normalizeH="0" baseline="0" noProof="0" dirty="0">
                <a:ln>
                  <a:noFill/>
                </a:ln>
                <a:solidFill>
                  <a:prstClr val="black"/>
                </a:solidFill>
                <a:effectLst/>
                <a:uLnTx/>
                <a:uFillTx/>
                <a:ea typeface="+mn-ea"/>
                <a:cs typeface="+mn-cs"/>
              </a:rPr>
              <a:t>l’organizzazione e gestione di attività culturali, artistiche o ricreative di interesse sociale, incluse attività anche editoriali, di promozione e diffusione della cultura e della pratica del volontariato e delle attività di interesse  generale;</a:t>
            </a:r>
          </a:p>
          <a:p>
            <a:pPr marL="400050" marR="0" lvl="0" indent="-400050" algn="just" defTabSz="914400" rtl="0" eaLnBrk="1" fontAlgn="auto" latinLnBrk="0" hangingPunct="1">
              <a:lnSpc>
                <a:spcPct val="100000"/>
              </a:lnSpc>
              <a:spcBef>
                <a:spcPts val="0"/>
              </a:spcBef>
              <a:spcAft>
                <a:spcPts val="0"/>
              </a:spcAft>
              <a:buClrTx/>
              <a:buSzTx/>
              <a:buFontTx/>
              <a:buAutoNum type="romanLcParenR"/>
              <a:tabLst/>
              <a:defRPr/>
            </a:pPr>
            <a:r>
              <a:rPr kumimoji="0" lang="it-IT" sz="1800" b="0" i="0" u="none" strike="noStrike" kern="1200" cap="none" spc="0" normalizeH="0" baseline="0" noProof="0" dirty="0">
                <a:ln>
                  <a:noFill/>
                </a:ln>
                <a:solidFill>
                  <a:prstClr val="black"/>
                </a:solidFill>
                <a:effectLst/>
                <a:uLnTx/>
                <a:uFillTx/>
                <a:ea typeface="+mn-ea"/>
                <a:cs typeface="+mn-cs"/>
              </a:rPr>
              <a:t>l’organizzazione e gestione di attività turistiche di interesse sociale, culturale o religioso;</a:t>
            </a:r>
          </a:p>
          <a:p>
            <a:pPr marL="400050" marR="0" lvl="0" indent="-400050" algn="just" defTabSz="914400" rtl="0" eaLnBrk="1" fontAlgn="auto" latinLnBrk="0" hangingPunct="1">
              <a:lnSpc>
                <a:spcPct val="100000"/>
              </a:lnSpc>
              <a:spcBef>
                <a:spcPts val="0"/>
              </a:spcBef>
              <a:spcAft>
                <a:spcPts val="0"/>
              </a:spcAft>
              <a:buClrTx/>
              <a:buSzTx/>
              <a:buFontTx/>
              <a:buAutoNum type="romanLcParenR"/>
              <a:tabLst/>
              <a:defRPr/>
            </a:pPr>
            <a:r>
              <a:rPr lang="it-IT" dirty="0">
                <a:solidFill>
                  <a:prstClr val="black"/>
                </a:solidFill>
              </a:rPr>
              <a:t>l’</a:t>
            </a:r>
            <a:r>
              <a:rPr kumimoji="0" lang="it-IT" sz="1800" b="0" i="0" u="none" strike="noStrike" kern="1200" cap="none" spc="0" normalizeH="0" baseline="0" noProof="0" dirty="0">
                <a:ln>
                  <a:noFill/>
                </a:ln>
                <a:solidFill>
                  <a:prstClr val="black"/>
                </a:solidFill>
                <a:effectLst/>
                <a:uLnTx/>
                <a:uFillTx/>
                <a:ea typeface="+mn-ea"/>
                <a:cs typeface="+mn-cs"/>
              </a:rPr>
              <a:t>organizzazione e gestione di attività sportive dilettantistiche;</a:t>
            </a:r>
          </a:p>
          <a:p>
            <a:pPr marL="400050" marR="0" lvl="0" indent="-400050" algn="just" defTabSz="914400" rtl="0" eaLnBrk="1" fontAlgn="auto" latinLnBrk="0" hangingPunct="1">
              <a:lnSpc>
                <a:spcPct val="100000"/>
              </a:lnSpc>
              <a:spcBef>
                <a:spcPts val="0"/>
              </a:spcBef>
              <a:spcAft>
                <a:spcPts val="0"/>
              </a:spcAft>
              <a:buClrTx/>
              <a:buSzTx/>
              <a:buFontTx/>
              <a:buAutoNum type="romanLcParenR"/>
              <a:tabLst/>
              <a:defRPr/>
            </a:pPr>
            <a:r>
              <a:rPr kumimoji="0" lang="it-IT" sz="1800" b="0" i="0" u="none" strike="noStrike" kern="1200" cap="none" spc="0" normalizeH="0" baseline="0" noProof="0" dirty="0">
                <a:ln>
                  <a:noFill/>
                </a:ln>
                <a:solidFill>
                  <a:prstClr val="black"/>
                </a:solidFill>
                <a:effectLst/>
                <a:uLnTx/>
                <a:uFillTx/>
                <a:ea typeface="+mn-ea"/>
                <a:cs typeface="+mn-cs"/>
              </a:rPr>
              <a:t>beneficenza, sostegno a distanza, cessione gratuita di alimenti o prodotti di cui alla legge  19  agosto  2016,  n.  166, o erogazione di denaro, beni o servizi a sostegno di persone svantaggiate o di attività di interesse generale.</a:t>
            </a:r>
          </a:p>
          <a:p>
            <a:endParaRPr lang="it-IT" dirty="0"/>
          </a:p>
        </p:txBody>
      </p:sp>
      <p:sp>
        <p:nvSpPr>
          <p:cNvPr id="9" name="Rettangolo con angoli arrotondati 8">
            <a:extLst>
              <a:ext uri="{FF2B5EF4-FFF2-40B4-BE49-F238E27FC236}">
                <a16:creationId xmlns:a16="http://schemas.microsoft.com/office/drawing/2014/main" id="{9010FFA7-CE62-EE74-BDC0-ACA90C62D885}"/>
              </a:ext>
            </a:extLst>
          </p:cNvPr>
          <p:cNvSpPr/>
          <p:nvPr/>
        </p:nvSpPr>
        <p:spPr>
          <a:xfrm>
            <a:off x="6384032" y="5373216"/>
            <a:ext cx="5616624" cy="140893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
          <p:cNvSpPr>
            <a:spLocks noGrp="1"/>
          </p:cNvSpPr>
          <p:nvPr>
            <p:ph type="title"/>
          </p:nvPr>
        </p:nvSpPr>
        <p:spPr/>
        <p:txBody>
          <a:bodyPr/>
          <a:lstStyle/>
          <a:p>
            <a:r>
              <a:rPr lang="it-IT" dirty="0"/>
              <a:t>CHI PUO’ RICHIEDERE L’ISCRIZIONE ?</a:t>
            </a:r>
          </a:p>
        </p:txBody>
      </p:sp>
      <p:sp>
        <p:nvSpPr>
          <p:cNvPr id="8" name="CasellaDiTesto 7">
            <a:extLst>
              <a:ext uri="{FF2B5EF4-FFF2-40B4-BE49-F238E27FC236}">
                <a16:creationId xmlns:a16="http://schemas.microsoft.com/office/drawing/2014/main" id="{D10164C3-4EAD-2089-6CFB-B4BAD3F80EF0}"/>
              </a:ext>
            </a:extLst>
          </p:cNvPr>
          <p:cNvSpPr txBox="1"/>
          <p:nvPr/>
        </p:nvSpPr>
        <p:spPr>
          <a:xfrm>
            <a:off x="6455490" y="5477516"/>
            <a:ext cx="5256584" cy="1200329"/>
          </a:xfrm>
          <a:prstGeom prst="rect">
            <a:avLst/>
          </a:prstGeom>
          <a:noFill/>
        </p:spPr>
        <p:txBody>
          <a:bodyPr wrap="square" rtlCol="0">
            <a:spAutoFit/>
          </a:bodyPr>
          <a:lstStyle/>
          <a:p>
            <a:pPr algn="r"/>
            <a:r>
              <a:rPr lang="it-IT" b="1" dirty="0">
                <a:solidFill>
                  <a:srgbClr val="FF0000"/>
                </a:solidFill>
              </a:rPr>
              <a:t>LE ATTIVITA’ RICHIAMATE SONO UNA PARTE DELLE ATTIVITA’ DI INTERESSE GENERALE INDIVIDUATE DAL LEGISLATORE; SONO QUELLE PIU’ CONSONE ALLA «MISSION» DEI CLUB PANATHLON; NELLO STATUTO NON DEVONO ESSERE TUTTE RICHIAMATE </a:t>
            </a:r>
          </a:p>
        </p:txBody>
      </p:sp>
    </p:spTree>
    <p:extLst>
      <p:ext uri="{BB962C8B-B14F-4D97-AF65-F5344CB8AC3E}">
        <p14:creationId xmlns:p14="http://schemas.microsoft.com/office/powerpoint/2010/main" val="4071055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a:bodyPr>
          <a:lstStyle/>
          <a:p>
            <a:r>
              <a:rPr lang="it-IT" dirty="0"/>
              <a:t>MODIFICHE STATUTARIE OBBLIGATORIE</a:t>
            </a:r>
          </a:p>
        </p:txBody>
      </p:sp>
      <p:graphicFrame>
        <p:nvGraphicFramePr>
          <p:cNvPr id="4" name="Segnaposto contenuto 3">
            <a:extLst>
              <a:ext uri="{FF2B5EF4-FFF2-40B4-BE49-F238E27FC236}">
                <a16:creationId xmlns:a16="http://schemas.microsoft.com/office/drawing/2014/main" id="{6358F4D4-BE07-D8C4-CBBF-B1FBE7C006B4}"/>
              </a:ext>
            </a:extLst>
          </p:cNvPr>
          <p:cNvGraphicFramePr>
            <a:graphicFrameLocks noGrp="1"/>
          </p:cNvGraphicFramePr>
          <p:nvPr>
            <p:ph idx="1"/>
            <p:extLst>
              <p:ext uri="{D42A27DB-BD31-4B8C-83A1-F6EECF244321}">
                <p14:modId xmlns:p14="http://schemas.microsoft.com/office/powerpoint/2010/main" val="1680980851"/>
              </p:ext>
            </p:extLst>
          </p:nvPr>
        </p:nvGraphicFramePr>
        <p:xfrm>
          <a:off x="609600" y="206084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a:extLst>
              <a:ext uri="{FF2B5EF4-FFF2-40B4-BE49-F238E27FC236}">
                <a16:creationId xmlns:a16="http://schemas.microsoft.com/office/drawing/2014/main" id="{1BE184E4-EF9F-2C96-DA60-133D1A5E3266}"/>
              </a:ext>
            </a:extLst>
          </p:cNvPr>
          <p:cNvSpPr txBox="1"/>
          <p:nvPr/>
        </p:nvSpPr>
        <p:spPr>
          <a:xfrm>
            <a:off x="523800" y="1412776"/>
            <a:ext cx="10972800" cy="461665"/>
          </a:xfrm>
          <a:prstGeom prst="rect">
            <a:avLst/>
          </a:prstGeom>
          <a:noFill/>
        </p:spPr>
        <p:txBody>
          <a:bodyPr wrap="square" rtlCol="0">
            <a:spAutoFit/>
          </a:bodyPr>
          <a:lstStyle/>
          <a:p>
            <a:pPr algn="just"/>
            <a:r>
              <a:rPr lang="it-IT" sz="1200" dirty="0">
                <a:solidFill>
                  <a:srgbClr val="000099"/>
                </a:solidFill>
                <a:latin typeface="Cooper Black" panose="0208090404030B020404" pitchFamily="18" charset="0"/>
              </a:rPr>
              <a:t>PER RICHIEDERE L’ISCRIZIONE AL RUNTS È INDISPENSABILE MODIFICARE LO STATUTO DEL CLUB PANATHLON INTEGRANDOLO NON SOLO CON L’INDICAZIONE DELLE ATTIVITÀ DI INTERESSE GENERALE (EX ART. 5) MA ANCHE CON PREVISIONI SPECIFICHE</a:t>
            </a:r>
          </a:p>
        </p:txBody>
      </p:sp>
    </p:spTree>
    <p:extLst>
      <p:ext uri="{BB962C8B-B14F-4D97-AF65-F5344CB8AC3E}">
        <p14:creationId xmlns:p14="http://schemas.microsoft.com/office/powerpoint/2010/main" val="1512221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09600" y="1196752"/>
            <a:ext cx="10972800" cy="452596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300" b="1" dirty="0">
                <a:solidFill>
                  <a:schemeClr val="bg1"/>
                </a:solidFill>
              </a:rPr>
              <a:t>Gli statuti dei Panathlon Club devono necessariamente conformarsi allo statuto ed ai regolamenti del Panathlon International, ai quali conformano anche la propria attività</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dirty="0">
                <a:solidFill>
                  <a:schemeClr val="bg1"/>
                </a:solidFill>
              </a:rPr>
              <a:t>Una coesistenza non semplice e peraltro così complessa da ostacolare l’adozione di un modello peculiare come l’APS (Associazione di Promozione Sociale)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dirty="0">
                <a:solidFill>
                  <a:schemeClr val="bg1"/>
                </a:solidFill>
              </a:rPr>
              <a:t>LIMITI ALL’AMMISSIONE DI NUOVI ASSOCIATI</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sz="2400" b="1" dirty="0">
                <a:solidFill>
                  <a:schemeClr val="bg1"/>
                </a:solidFill>
              </a:rPr>
              <a:t>PERSONE MAGGIORENNI</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sz="2400" b="1" dirty="0">
                <a:solidFill>
                  <a:schemeClr val="bg1"/>
                </a:solidFill>
              </a:rPr>
              <a:t>PERSONE CHE SI SONO DISTINTE PER UNA CARRIERA SIGNIFICATIVA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sz="2400" b="1" dirty="0">
                <a:solidFill>
                  <a:schemeClr val="bg1"/>
                </a:solidFill>
              </a:rPr>
              <a:t>PERSONE CON COMPORTAMENTI CONSONI ALLE FINALITA’ PANATHLETICHE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sz="2400" b="1" dirty="0">
                <a:solidFill>
                  <a:schemeClr val="bg1"/>
                </a:solidFill>
              </a:rPr>
              <a:t>PERSONE CHE RAPPRESENTINO LE CATEGORIE SPORTIVE</a:t>
            </a:r>
          </a:p>
          <a:p>
            <a:pPr marL="0" marR="0" lvl="0" indent="0" algn="ctr" defTabSz="914400" rtl="0" eaLnBrk="1" fontAlgn="auto" latinLnBrk="0" hangingPunct="1">
              <a:lnSpc>
                <a:spcPct val="100000"/>
              </a:lnSpc>
              <a:spcBef>
                <a:spcPts val="0"/>
              </a:spcBef>
              <a:spcAft>
                <a:spcPts val="0"/>
              </a:spcAft>
              <a:buClrTx/>
              <a:buSzTx/>
              <a:buNone/>
              <a:tabLst/>
              <a:defRPr/>
            </a:pPr>
            <a:r>
              <a:rPr lang="it-IT" sz="2400" b="1" dirty="0">
                <a:solidFill>
                  <a:schemeClr val="bg1"/>
                </a:solidFill>
              </a:rPr>
              <a:t>PROCEDURA DI AMMISSIONE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sz="2400" b="1" dirty="0">
                <a:solidFill>
                  <a:schemeClr val="bg1"/>
                </a:solidFill>
              </a:rPr>
              <a:t>LA PROPOSTA DI AMMISSIONE DEVE ESSERE PRESENTATA DA ALMENO DUE SOCI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800" dirty="0">
              <a:solidFill>
                <a:schemeClr val="bg1"/>
              </a:solidFill>
            </a:endParaRPr>
          </a:p>
          <a:p>
            <a:endParaRPr lang="it-IT" dirty="0"/>
          </a:p>
        </p:txBody>
      </p:sp>
      <p:sp>
        <p:nvSpPr>
          <p:cNvPr id="9" name="Rettangolo con angoli arrotondati 8">
            <a:extLst>
              <a:ext uri="{FF2B5EF4-FFF2-40B4-BE49-F238E27FC236}">
                <a16:creationId xmlns:a16="http://schemas.microsoft.com/office/drawing/2014/main" id="{9010FFA7-CE62-EE74-BDC0-ACA90C62D885}"/>
              </a:ext>
            </a:extLst>
          </p:cNvPr>
          <p:cNvSpPr/>
          <p:nvPr/>
        </p:nvSpPr>
        <p:spPr>
          <a:xfrm>
            <a:off x="6384032" y="5373216"/>
            <a:ext cx="5616624" cy="140893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
          <p:cNvSpPr>
            <a:spLocks noGrp="1"/>
          </p:cNvSpPr>
          <p:nvPr>
            <p:ph type="title"/>
          </p:nvPr>
        </p:nvSpPr>
        <p:spPr/>
        <p:txBody>
          <a:bodyPr>
            <a:normAutofit fontScale="90000"/>
          </a:bodyPr>
          <a:lstStyle/>
          <a:p>
            <a:r>
              <a:rPr lang="it-IT" dirty="0"/>
              <a:t>COESISTENZA NON SEMPLICE TRA LE REGOLE PANATHLON E DISCIPLINA ETS …</a:t>
            </a:r>
          </a:p>
        </p:txBody>
      </p:sp>
      <p:sp>
        <p:nvSpPr>
          <p:cNvPr id="8" name="CasellaDiTesto 7">
            <a:extLst>
              <a:ext uri="{FF2B5EF4-FFF2-40B4-BE49-F238E27FC236}">
                <a16:creationId xmlns:a16="http://schemas.microsoft.com/office/drawing/2014/main" id="{D10164C3-4EAD-2089-6CFB-B4BAD3F80EF0}"/>
              </a:ext>
            </a:extLst>
          </p:cNvPr>
          <p:cNvSpPr txBox="1"/>
          <p:nvPr/>
        </p:nvSpPr>
        <p:spPr>
          <a:xfrm>
            <a:off x="6455490" y="5477516"/>
            <a:ext cx="5256584" cy="1200329"/>
          </a:xfrm>
          <a:prstGeom prst="rect">
            <a:avLst/>
          </a:prstGeom>
          <a:noFill/>
        </p:spPr>
        <p:txBody>
          <a:bodyPr wrap="square" rtlCol="0">
            <a:spAutoFit/>
          </a:bodyPr>
          <a:lstStyle/>
          <a:p>
            <a:pPr algn="r"/>
            <a:r>
              <a:rPr lang="it-IT" b="1" dirty="0">
                <a:solidFill>
                  <a:srgbClr val="FF0000"/>
                </a:solidFill>
              </a:rPr>
              <a:t>ART. 35, COMMA 2, CTS: NON SONO APS I CIRCOLI E LE ASSOCIAZIONICHE DISPONGONO LIMITAZIONI CON RIFERIMENTO ALLE CONDIZIONI ECONOMICHE E DISCRIMINAZIONI DI QUALSIASI NATURA IN RELAZIONE ALL’AMMISSIONE DEGLI ASSOCIATI  </a:t>
            </a:r>
          </a:p>
        </p:txBody>
      </p:sp>
      <p:sp>
        <p:nvSpPr>
          <p:cNvPr id="4" name="CasellaDiTesto 3">
            <a:extLst>
              <a:ext uri="{FF2B5EF4-FFF2-40B4-BE49-F238E27FC236}">
                <a16:creationId xmlns:a16="http://schemas.microsoft.com/office/drawing/2014/main" id="{2F301152-6BA3-4F1C-0EDC-213E5F3AA8ED}"/>
              </a:ext>
            </a:extLst>
          </p:cNvPr>
          <p:cNvSpPr txBox="1"/>
          <p:nvPr/>
        </p:nvSpPr>
        <p:spPr>
          <a:xfrm>
            <a:off x="984532" y="5260513"/>
            <a:ext cx="5399500" cy="430887"/>
          </a:xfrm>
          <a:prstGeom prst="rect">
            <a:avLst/>
          </a:prstGeom>
          <a:noFill/>
        </p:spPr>
        <p:txBody>
          <a:bodyPr wrap="square" rtlCol="0">
            <a:spAutoFit/>
          </a:bodyPr>
          <a:lstStyle/>
          <a:p>
            <a:r>
              <a:rPr lang="it-IT" sz="1100" b="1" dirty="0">
                <a:solidFill>
                  <a:schemeClr val="accent3">
                    <a:lumMod val="25000"/>
                  </a:schemeClr>
                </a:solidFill>
              </a:rPr>
              <a:t>Cfr. Nota Ministero Lavoro e P.S. n. 18244 del 30/11/2021: non è coerente con il carattere aperto degli ETS la possibilità di subordinare l’ammissione al fatto che la persona sia stata presentata da parte di un associato  </a:t>
            </a:r>
          </a:p>
        </p:txBody>
      </p:sp>
    </p:spTree>
    <p:extLst>
      <p:ext uri="{BB962C8B-B14F-4D97-AF65-F5344CB8AC3E}">
        <p14:creationId xmlns:p14="http://schemas.microsoft.com/office/powerpoint/2010/main" val="382162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09600" y="1196752"/>
            <a:ext cx="10972800" cy="452596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300" b="1" dirty="0">
                <a:solidFill>
                  <a:schemeClr val="bg1"/>
                </a:solidFill>
              </a:rPr>
              <a:t>Sono considerate INCOMPATIBILI con la natura di ETS clausole statutarie quali: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2300" b="1" dirty="0">
              <a:solidFill>
                <a:schemeClr val="bg1"/>
              </a:solidFil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sz="2400" b="1" dirty="0">
                <a:solidFill>
                  <a:schemeClr val="bg1"/>
                </a:solidFill>
              </a:rPr>
              <a:t>La previsione di stabilire (da parte del Consiglio Direttivo) incentivi ed agevolazioni per l’ammissione e la frequenza di soci tra i 18 ed i 30 anni;</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sz="2400" b="1" dirty="0">
                <a:solidFill>
                  <a:schemeClr val="bg1"/>
                </a:solidFill>
              </a:rPr>
              <a:t>L’esclusione del diritto di voto per il Presidente onorario e per i soci onorari;</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sz="2400" b="1" dirty="0">
                <a:solidFill>
                  <a:schemeClr val="bg1"/>
                </a:solidFill>
              </a:rPr>
              <a:t>La presenza (di diritto) del </a:t>
            </a:r>
            <a:r>
              <a:rPr lang="it-IT" sz="2400" b="1" dirty="0" err="1">
                <a:solidFill>
                  <a:schemeClr val="bg1"/>
                </a:solidFill>
              </a:rPr>
              <a:t>Past</a:t>
            </a:r>
            <a:r>
              <a:rPr lang="it-IT" sz="2400" b="1" dirty="0">
                <a:solidFill>
                  <a:schemeClr val="bg1"/>
                </a:solidFill>
              </a:rPr>
              <a:t> </a:t>
            </a:r>
            <a:r>
              <a:rPr lang="it-IT" sz="2400" b="1" dirty="0" err="1">
                <a:solidFill>
                  <a:schemeClr val="bg1"/>
                </a:solidFill>
              </a:rPr>
              <a:t>President</a:t>
            </a:r>
            <a:r>
              <a:rPr lang="it-IT" sz="2400" b="1" dirty="0">
                <a:solidFill>
                  <a:schemeClr val="bg1"/>
                </a:solidFill>
              </a:rPr>
              <a:t> nel Consiglio Direttivo con diritto di voto;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sz="2400" b="1" dirty="0">
                <a:solidFill>
                  <a:schemeClr val="bg1"/>
                </a:solidFill>
              </a:rPr>
              <a:t>La presenza di un organo denominato «Consiglio dei </a:t>
            </a:r>
            <a:r>
              <a:rPr lang="it-IT" sz="2400" b="1" dirty="0" err="1">
                <a:solidFill>
                  <a:schemeClr val="bg1"/>
                </a:solidFill>
              </a:rPr>
              <a:t>Past</a:t>
            </a:r>
            <a:r>
              <a:rPr lang="it-IT" sz="2400" b="1" dirty="0">
                <a:solidFill>
                  <a:schemeClr val="bg1"/>
                </a:solidFill>
              </a:rPr>
              <a:t> </a:t>
            </a:r>
            <a:r>
              <a:rPr lang="it-IT" sz="2400" b="1" dirty="0" err="1">
                <a:solidFill>
                  <a:schemeClr val="bg1"/>
                </a:solidFill>
              </a:rPr>
              <a:t>President</a:t>
            </a:r>
            <a:r>
              <a:rPr lang="it-IT" sz="2400" b="1" dirty="0">
                <a:solidFill>
                  <a:schemeClr val="bg1"/>
                </a:solidFill>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sz="2400" b="1" dirty="0">
                <a:solidFill>
                  <a:schemeClr val="bg1"/>
                </a:solidFill>
              </a:rPr>
              <a:t>Il potere del Consiglio Direttivo di rifiutare gettare le dimissioni del socio (i.e. la comunicazione di recesso)</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800" dirty="0">
              <a:solidFill>
                <a:schemeClr val="bg1"/>
              </a:solidFill>
            </a:endParaRPr>
          </a:p>
          <a:p>
            <a:endParaRPr lang="it-IT" dirty="0"/>
          </a:p>
        </p:txBody>
      </p:sp>
      <p:sp>
        <p:nvSpPr>
          <p:cNvPr id="9" name="Rettangolo con angoli arrotondati 8">
            <a:extLst>
              <a:ext uri="{FF2B5EF4-FFF2-40B4-BE49-F238E27FC236}">
                <a16:creationId xmlns:a16="http://schemas.microsoft.com/office/drawing/2014/main" id="{9010FFA7-CE62-EE74-BDC0-ACA90C62D885}"/>
              </a:ext>
            </a:extLst>
          </p:cNvPr>
          <p:cNvSpPr/>
          <p:nvPr/>
        </p:nvSpPr>
        <p:spPr>
          <a:xfrm>
            <a:off x="5087888" y="4589666"/>
            <a:ext cx="6264696" cy="186367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
          <p:cNvSpPr>
            <a:spLocks noGrp="1"/>
          </p:cNvSpPr>
          <p:nvPr>
            <p:ph type="title"/>
          </p:nvPr>
        </p:nvSpPr>
        <p:spPr/>
        <p:txBody>
          <a:bodyPr>
            <a:normAutofit fontScale="90000"/>
          </a:bodyPr>
          <a:lstStyle/>
          <a:p>
            <a:r>
              <a:rPr lang="it-IT" dirty="0"/>
              <a:t>COESISTENZA NON SEMPLICE TRA LE REGOLE PANATHLON E DISCIPLINA ETS …</a:t>
            </a:r>
          </a:p>
        </p:txBody>
      </p:sp>
      <p:sp>
        <p:nvSpPr>
          <p:cNvPr id="8" name="CasellaDiTesto 7">
            <a:extLst>
              <a:ext uri="{FF2B5EF4-FFF2-40B4-BE49-F238E27FC236}">
                <a16:creationId xmlns:a16="http://schemas.microsoft.com/office/drawing/2014/main" id="{D10164C3-4EAD-2089-6CFB-B4BAD3F80EF0}"/>
              </a:ext>
            </a:extLst>
          </p:cNvPr>
          <p:cNvSpPr txBox="1"/>
          <p:nvPr/>
        </p:nvSpPr>
        <p:spPr>
          <a:xfrm>
            <a:off x="4943872" y="4797152"/>
            <a:ext cx="6408712" cy="1477328"/>
          </a:xfrm>
          <a:prstGeom prst="rect">
            <a:avLst/>
          </a:prstGeom>
          <a:noFill/>
        </p:spPr>
        <p:txBody>
          <a:bodyPr wrap="square" rtlCol="0">
            <a:spAutoFit/>
          </a:bodyPr>
          <a:lstStyle/>
          <a:p>
            <a:pPr algn="r"/>
            <a:r>
              <a:rPr lang="it-IT" b="1" dirty="0">
                <a:solidFill>
                  <a:srgbClr val="FF0000"/>
                </a:solidFill>
              </a:rPr>
              <a:t>ART. 25, COMMA 2, CTS: Gli atti costitutivi o gli statuti delle associazioni che hanno un numero di associati non inferiore a cinquecento possono disciplinare le competenze dell'assemblea anche in deroga a quanto stabilito al comma precedente, </a:t>
            </a:r>
            <a:r>
              <a:rPr lang="it-IT" b="1" u="sng" dirty="0">
                <a:solidFill>
                  <a:srgbClr val="FF0000"/>
                </a:solidFill>
              </a:rPr>
              <a:t>nel rispetto dei principi di democraticità, pari opportunità ed eguaglianza di tutti gli associati e di elettività delle cariche sociali</a:t>
            </a:r>
          </a:p>
        </p:txBody>
      </p:sp>
    </p:spTree>
    <p:extLst>
      <p:ext uri="{BB962C8B-B14F-4D97-AF65-F5344CB8AC3E}">
        <p14:creationId xmlns:p14="http://schemas.microsoft.com/office/powerpoint/2010/main" val="131652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fontScale="90000"/>
          </a:bodyPr>
          <a:lstStyle/>
          <a:p>
            <a:r>
              <a:rPr lang="it-IT" dirty="0"/>
              <a:t>ISCRIVIAMO IL PANATHLON CLUB AL RUNTS?</a:t>
            </a:r>
          </a:p>
        </p:txBody>
      </p:sp>
      <p:pic>
        <p:nvPicPr>
          <p:cNvPr id="7" name="Segnaposto contenuto 6">
            <a:extLst>
              <a:ext uri="{FF2B5EF4-FFF2-40B4-BE49-F238E27FC236}">
                <a16:creationId xmlns:a16="http://schemas.microsoft.com/office/drawing/2014/main" id="{39A70ABA-5567-4843-51A0-24B7FDBFF725}"/>
              </a:ext>
            </a:extLst>
          </p:cNvPr>
          <p:cNvPicPr>
            <a:picLocks noGrp="1" noChangeAspect="1"/>
          </p:cNvPicPr>
          <p:nvPr>
            <p:ph idx="1"/>
          </p:nvPr>
        </p:nvPicPr>
        <p:blipFill>
          <a:blip r:embed="rId2"/>
          <a:stretch>
            <a:fillRect/>
          </a:stretch>
        </p:blipFill>
        <p:spPr>
          <a:xfrm>
            <a:off x="1415480" y="1484784"/>
            <a:ext cx="9007879" cy="5138146"/>
          </a:xfrm>
        </p:spPr>
      </p:pic>
      <p:pic>
        <p:nvPicPr>
          <p:cNvPr id="2052" name="Picture 4">
            <a:extLst>
              <a:ext uri="{FF2B5EF4-FFF2-40B4-BE49-F238E27FC236}">
                <a16:creationId xmlns:a16="http://schemas.microsoft.com/office/drawing/2014/main" id="{2D0E2C5F-A845-F278-EB61-C2CC247565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1" r="4698"/>
          <a:stretch/>
        </p:blipFill>
        <p:spPr bwMode="auto">
          <a:xfrm>
            <a:off x="7888925" y="4746505"/>
            <a:ext cx="2556000" cy="1876425"/>
          </a:xfrm>
          <a:prstGeom prst="rect">
            <a:avLst/>
          </a:prstGeom>
          <a:blipFill>
            <a:blip r:embed="rId4"/>
            <a:tile tx="0" ty="0" sx="100000" sy="100000" flip="none" algn="tl"/>
          </a:blipFill>
          <a:scene3d>
            <a:camera prst="orthographicFront"/>
            <a:lightRig rig="threePt" dir="t"/>
          </a:scene3d>
          <a:sp3d>
            <a:bevelT/>
          </a:sp3d>
        </p:spPr>
      </p:pic>
    </p:spTree>
    <p:extLst>
      <p:ext uri="{BB962C8B-B14F-4D97-AF65-F5344CB8AC3E}">
        <p14:creationId xmlns:p14="http://schemas.microsoft.com/office/powerpoint/2010/main" val="1714502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a:bodyPr>
          <a:lstStyle/>
          <a:p>
            <a:r>
              <a:rPr lang="it-IT" dirty="0"/>
              <a:t>ESAMINIAMO I VANTAGGI</a:t>
            </a:r>
          </a:p>
        </p:txBody>
      </p:sp>
      <p:sp>
        <p:nvSpPr>
          <p:cNvPr id="2" name="Segnaposto contenuto 1">
            <a:extLst>
              <a:ext uri="{FF2B5EF4-FFF2-40B4-BE49-F238E27FC236}">
                <a16:creationId xmlns:a16="http://schemas.microsoft.com/office/drawing/2014/main" id="{04D4E4BA-58CE-288D-0456-94F6C723031B}"/>
              </a:ext>
            </a:extLst>
          </p:cNvPr>
          <p:cNvSpPr>
            <a:spLocks noGrp="1"/>
          </p:cNvSpPr>
          <p:nvPr>
            <p:ph idx="1"/>
          </p:nvPr>
        </p:nvSpPr>
        <p:spPr/>
        <p:txBody>
          <a:bodyPr/>
          <a:lstStyle/>
          <a:p>
            <a:r>
              <a:rPr lang="it-IT" b="1" dirty="0">
                <a:effectLst>
                  <a:outerShdw blurRad="38100" dist="38100" dir="2700000" algn="tl">
                    <a:srgbClr val="000000">
                      <a:alpha val="43137"/>
                    </a:srgbClr>
                  </a:outerShdw>
                </a:effectLst>
                <a:cs typeface="Times New Roman" panose="02020603050405020304" pitchFamily="18" charset="0"/>
              </a:rPr>
              <a:t>COOPERAZIONE E COINVOLGIMENTO CON LE AMMINISTRAZIONI PUBBLICHE AI SENSI DELL’ART. 55 DEL CTS</a:t>
            </a:r>
          </a:p>
          <a:p>
            <a:r>
              <a:rPr lang="it-IT" sz="1800" i="1" dirty="0">
                <a:effectLst/>
                <a:latin typeface="Calibri" panose="020F0502020204030204" pitchFamily="34" charset="0"/>
                <a:ea typeface="Calibri" panose="020F0502020204030204" pitchFamily="34" charset="0"/>
                <a:cs typeface="Times New Roman" panose="02020603050405020304" pitchFamily="18" charset="0"/>
              </a:rPr>
              <a:t>Le amministrazioni pubbliche nell'esercizio delle proprie funzioni di programmazione e organizzazione a livello territoriale degli interventi e dei servizi assicurano il coinvolgimento attivo degli enti del Terzo settore, attraverso forme di co-programmazione e co-progettazione e accreditamento; </a:t>
            </a:r>
          </a:p>
          <a:p>
            <a:r>
              <a:rPr lang="it-IT" sz="1800" i="1" dirty="0">
                <a:effectLst/>
                <a:latin typeface="Calibri" panose="020F0502020204030204" pitchFamily="34" charset="0"/>
                <a:ea typeface="Calibri" panose="020F0502020204030204" pitchFamily="34" charset="0"/>
                <a:cs typeface="Times New Roman" panose="02020603050405020304" pitchFamily="18" charset="0"/>
              </a:rPr>
              <a:t>la co-programmazione è finalizzata all'individuazione, da parte della Pubblica Amministrazione procedente, dei bisogni da soddisfare, degli interventi a tal fine necessari, delle modalità di realizzazione degli stessi e delle risorse disponibili; </a:t>
            </a:r>
          </a:p>
          <a:p>
            <a:r>
              <a:rPr lang="it-IT" sz="1800" i="1" dirty="0">
                <a:effectLst/>
                <a:latin typeface="Calibri" panose="020F0502020204030204" pitchFamily="34" charset="0"/>
                <a:ea typeface="Calibri" panose="020F0502020204030204" pitchFamily="34" charset="0"/>
                <a:cs typeface="Times New Roman" panose="02020603050405020304" pitchFamily="18" charset="0"/>
              </a:rPr>
              <a:t>la co-progettazione è finalizzata alla definizione ed eventualmente alla realizzazione di specifici progetti di servizio o di intervento finalizzati a soddisfare bisogni definiti, alla luce degli strumenti di programmazione</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it-IT" dirty="0"/>
          </a:p>
        </p:txBody>
      </p:sp>
      <p:pic>
        <p:nvPicPr>
          <p:cNvPr id="3074" name="Picture 2" descr="5 forze di porter | modello di porter | vantaggio competitivo">
            <a:extLst>
              <a:ext uri="{FF2B5EF4-FFF2-40B4-BE49-F238E27FC236}">
                <a16:creationId xmlns:a16="http://schemas.microsoft.com/office/drawing/2014/main" id="{2FF0DDDF-127A-C117-191B-876102493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526" y="4941168"/>
            <a:ext cx="5063062"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18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a:t>La riforma delle disposizioni che disciplinano gli enti no (non) profit si caratterizza per un iter complesso e lungo</a:t>
            </a:r>
          </a:p>
          <a:p>
            <a:endParaRPr lang="it-IT" dirty="0"/>
          </a:p>
        </p:txBody>
      </p:sp>
      <p:sp>
        <p:nvSpPr>
          <p:cNvPr id="3" name="Titolo 2"/>
          <p:cNvSpPr>
            <a:spLocks noGrp="1"/>
          </p:cNvSpPr>
          <p:nvPr>
            <p:ph type="title"/>
          </p:nvPr>
        </p:nvSpPr>
        <p:spPr/>
        <p:txBody>
          <a:bodyPr/>
          <a:lstStyle/>
          <a:p>
            <a:r>
              <a:rPr lang="it-IT" dirty="0"/>
              <a:t>Inquadramento giuridico</a:t>
            </a:r>
          </a:p>
        </p:txBody>
      </p:sp>
      <p:pic>
        <p:nvPicPr>
          <p:cNvPr id="5" name="Immagine 4">
            <a:extLst>
              <a:ext uri="{FF2B5EF4-FFF2-40B4-BE49-F238E27FC236}">
                <a16:creationId xmlns:a16="http://schemas.microsoft.com/office/drawing/2014/main" id="{5B83FBDB-0F83-B663-3804-B5B88ACCF7BA}"/>
              </a:ext>
            </a:extLst>
          </p:cNvPr>
          <p:cNvPicPr>
            <a:picLocks noChangeAspect="1"/>
          </p:cNvPicPr>
          <p:nvPr/>
        </p:nvPicPr>
        <p:blipFill>
          <a:blip r:embed="rId2"/>
          <a:stretch>
            <a:fillRect/>
          </a:stretch>
        </p:blipFill>
        <p:spPr>
          <a:xfrm>
            <a:off x="2783632" y="1800365"/>
            <a:ext cx="7438669" cy="4104093"/>
          </a:xfrm>
          <a:prstGeom prst="rect">
            <a:avLst/>
          </a:prstGeom>
        </p:spPr>
      </p:pic>
    </p:spTree>
    <p:extLst>
      <p:ext uri="{BB962C8B-B14F-4D97-AF65-F5344CB8AC3E}">
        <p14:creationId xmlns:p14="http://schemas.microsoft.com/office/powerpoint/2010/main" val="9870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a:bodyPr>
          <a:lstStyle/>
          <a:p>
            <a:r>
              <a:rPr lang="it-IT" dirty="0"/>
              <a:t>ESAMINIAMO I VANTAGGI</a:t>
            </a:r>
          </a:p>
        </p:txBody>
      </p:sp>
      <p:sp>
        <p:nvSpPr>
          <p:cNvPr id="2" name="Segnaposto contenuto 1">
            <a:extLst>
              <a:ext uri="{FF2B5EF4-FFF2-40B4-BE49-F238E27FC236}">
                <a16:creationId xmlns:a16="http://schemas.microsoft.com/office/drawing/2014/main" id="{04D4E4BA-58CE-288D-0456-94F6C723031B}"/>
              </a:ext>
            </a:extLst>
          </p:cNvPr>
          <p:cNvSpPr>
            <a:spLocks noGrp="1"/>
          </p:cNvSpPr>
          <p:nvPr>
            <p:ph idx="1"/>
          </p:nvPr>
        </p:nvSpPr>
        <p:spPr/>
        <p:txBody>
          <a:bodyPr/>
          <a:lstStyle/>
          <a:p>
            <a:pPr marL="109537" indent="0" algn="ctr">
              <a:buNone/>
            </a:pPr>
            <a:r>
              <a:rPr lang="it-IT"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ACCESSO PRIVILEGIATO AL FONDO SOCIALE EUROPEO AI SENSI DELL’ART. 69 DEL CTS</a:t>
            </a:r>
          </a:p>
          <a:p>
            <a:r>
              <a:rPr lang="it-IT" i="1" dirty="0">
                <a:ea typeface="Calibri" panose="020F0502020204030204" pitchFamily="34" charset="0"/>
                <a:cs typeface="Times New Roman" panose="02020603050405020304" pitchFamily="18" charset="0"/>
              </a:rPr>
              <a:t>L</a:t>
            </a:r>
            <a:r>
              <a:rPr lang="it-IT" sz="1800" i="1" dirty="0">
                <a:effectLst/>
                <a:latin typeface="Calibri" panose="020F0502020204030204" pitchFamily="34" charset="0"/>
                <a:ea typeface="Calibri" panose="020F0502020204030204" pitchFamily="34" charset="0"/>
                <a:cs typeface="Times New Roman" panose="02020603050405020304" pitchFamily="18" charset="0"/>
              </a:rPr>
              <a:t>o Stato, le Regioni e le Province autonome promuovono le opportune iniziative per favorire l'accesso degli enti del Terzo settore ai finanziamenti del Fondo sociale europeo e ad altri finanziamenti europei per progetti finalizzati al raggiungimento degli obiettivi istituzionali.</a:t>
            </a:r>
          </a:p>
          <a:p>
            <a:pPr marL="109537" indent="0" algn="ctr">
              <a:buNone/>
            </a:pPr>
            <a:r>
              <a:rPr lang="it-IT" b="1" dirty="0">
                <a:effectLst>
                  <a:outerShdw blurRad="38100" dist="38100" dir="2700000" algn="tl">
                    <a:srgbClr val="000000">
                      <a:alpha val="43137"/>
                    </a:srgbClr>
                  </a:outerShdw>
                </a:effectLst>
                <a:cs typeface="Times New Roman" panose="02020603050405020304" pitchFamily="18" charset="0"/>
              </a:rPr>
              <a:t>RILASCIO DI AUTORIZZAZIONI TEMPORANEE PER MANIFESTAZIONI PUBBLICHE AI SENSI DELL’ART. 70 DEL CTS</a:t>
            </a:r>
          </a:p>
          <a:p>
            <a:r>
              <a:rPr lang="it-IT" sz="1800" i="1" dirty="0">
                <a:effectLst/>
                <a:latin typeface="Calibri" panose="020F0502020204030204" pitchFamily="34" charset="0"/>
                <a:ea typeface="Calibri" panose="020F0502020204030204" pitchFamily="34" charset="0"/>
                <a:cs typeface="Times New Roman" panose="02020603050405020304" pitchFamily="18" charset="0"/>
              </a:rPr>
              <a:t>Gli enti del Terzo settore, in occasione di particolari eventi o manifestazioni, possono, soltanto per il periodo di svolgimento delle predette manifestazioni e per i locali o gli spazi cui si riferiscono, somministrare alimenti e bevande, previa segnalazione certificata di inizio attività, in deroga al possesso dei requisiti di cui all'articolo 71 del decreto legislativo 26 marzo 2010, n. 59</a:t>
            </a:r>
          </a:p>
          <a:p>
            <a:endParaRPr lang="it-IT" dirty="0"/>
          </a:p>
        </p:txBody>
      </p:sp>
      <p:pic>
        <p:nvPicPr>
          <p:cNvPr id="5" name="Immagine 4">
            <a:extLst>
              <a:ext uri="{FF2B5EF4-FFF2-40B4-BE49-F238E27FC236}">
                <a16:creationId xmlns:a16="http://schemas.microsoft.com/office/drawing/2014/main" id="{0A0EB958-47DE-4E26-3DA6-AB79199F7B69}"/>
              </a:ext>
            </a:extLst>
          </p:cNvPr>
          <p:cNvPicPr>
            <a:picLocks noChangeAspect="1"/>
          </p:cNvPicPr>
          <p:nvPr/>
        </p:nvPicPr>
        <p:blipFill>
          <a:blip r:embed="rId2"/>
          <a:stretch>
            <a:fillRect/>
          </a:stretch>
        </p:blipFill>
        <p:spPr>
          <a:xfrm>
            <a:off x="7464152" y="4467651"/>
            <a:ext cx="3960440" cy="2253030"/>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1269260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a:bodyPr>
          <a:lstStyle/>
          <a:p>
            <a:r>
              <a:rPr lang="it-IT" dirty="0"/>
              <a:t>ESAMINIAMO I VANTAGGI</a:t>
            </a:r>
          </a:p>
        </p:txBody>
      </p:sp>
      <p:sp>
        <p:nvSpPr>
          <p:cNvPr id="2" name="Segnaposto contenuto 1">
            <a:extLst>
              <a:ext uri="{FF2B5EF4-FFF2-40B4-BE49-F238E27FC236}">
                <a16:creationId xmlns:a16="http://schemas.microsoft.com/office/drawing/2014/main" id="{04D4E4BA-58CE-288D-0456-94F6C723031B}"/>
              </a:ext>
            </a:extLst>
          </p:cNvPr>
          <p:cNvSpPr>
            <a:spLocks noGrp="1"/>
          </p:cNvSpPr>
          <p:nvPr>
            <p:ph idx="1"/>
          </p:nvPr>
        </p:nvSpPr>
        <p:spPr/>
        <p:txBody>
          <a:bodyPr/>
          <a:lstStyle/>
          <a:p>
            <a:pPr marL="109537" lvl="0" indent="0" algn="ctr">
              <a:buNone/>
              <a:tabLst>
                <a:tab pos="457200" algn="l"/>
              </a:tabLst>
            </a:pPr>
            <a:r>
              <a:rPr lang="it-IT" b="1" dirty="0">
                <a:effectLst>
                  <a:outerShdw blurRad="38100" dist="38100" dir="2700000" algn="tl">
                    <a:srgbClr val="000000">
                      <a:alpha val="43137"/>
                    </a:srgbClr>
                  </a:outerShdw>
                </a:effectLst>
                <a:cs typeface="Times New Roman" panose="02020603050405020304" pitchFamily="18" charset="0"/>
              </a:rPr>
              <a:t>UTILIZZO DI LOCALI IN DEROGA ALLE DISPOSIZIONI DI LEGGE SULLA DESTINAZIONE D’USO (ART. 71 DEL CTS)</a:t>
            </a:r>
          </a:p>
          <a:p>
            <a:pPr marL="0" lvl="0" indent="0" algn="just">
              <a:lnSpc>
                <a:spcPct val="107000"/>
              </a:lnSpc>
              <a:spcAft>
                <a:spcPts val="800"/>
              </a:spcAft>
              <a:buSzPts val="1000"/>
              <a:buNone/>
              <a:tabLst>
                <a:tab pos="457200" algn="l"/>
              </a:tabLst>
            </a:pPr>
            <a:r>
              <a:rPr lang="it-IT" sz="1800" i="1" dirty="0">
                <a:effectLst/>
                <a:latin typeface="Calibri" panose="020F0502020204030204" pitchFamily="34" charset="0"/>
                <a:ea typeface="Calibri" panose="020F0502020204030204" pitchFamily="34" charset="0"/>
                <a:cs typeface="Times New Roman" panose="02020603050405020304" pitchFamily="18" charset="0"/>
              </a:rPr>
              <a:t>	Le sedi degli enti del Terzo settore e i locali in cui si svolgono le relative attività istituzionali, purché non di tipo 	produttivo, sono compatibili con tutte le destinazioni d'uso omogenee previste dal decreto del Ministero dei 	lavori pubblici 2 aprile 1968 n. 1444 e simili, indipendentemente dalla destinazione urbanistica.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109537" indent="0" algn="ctr">
              <a:buNone/>
              <a:tabLst>
                <a:tab pos="457200" algn="l"/>
              </a:tabLst>
            </a:pPr>
            <a:endParaRPr lang="it-IT" sz="1600" b="1" dirty="0">
              <a:effectLst>
                <a:outerShdw blurRad="38100" dist="38100" dir="2700000" algn="tl">
                  <a:srgbClr val="000000">
                    <a:alpha val="43137"/>
                  </a:srgbClr>
                </a:outerShdw>
              </a:effectLst>
              <a:cs typeface="Times New Roman" panose="02020603050405020304" pitchFamily="18" charset="0"/>
            </a:endParaRPr>
          </a:p>
          <a:p>
            <a:pPr marL="109537" indent="0" algn="ctr">
              <a:buNone/>
              <a:tabLst>
                <a:tab pos="457200" algn="l"/>
              </a:tabLst>
            </a:pPr>
            <a:r>
              <a:rPr lang="it-IT" sz="1600" b="1" dirty="0">
                <a:effectLst>
                  <a:outerShdw blurRad="38100" dist="38100" dir="2700000" algn="tl">
                    <a:srgbClr val="000000">
                      <a:alpha val="43137"/>
                    </a:srgbClr>
                  </a:outerShdw>
                </a:effectLst>
                <a:cs typeface="Times New Roman" panose="02020603050405020304" pitchFamily="18" charset="0"/>
              </a:rPr>
              <a:t>ACCESSO AI FONDI PREVISTI PER IL FINANZIAMENTO DI PROGETTI E DI ATTIVITÀ DI INTERESSE GENERALE (ART. 72 DEL CTS)</a:t>
            </a:r>
          </a:p>
          <a:p>
            <a:pPr marL="0" lvl="0" indent="0" algn="just">
              <a:lnSpc>
                <a:spcPct val="107000"/>
              </a:lnSpc>
              <a:spcAft>
                <a:spcPts val="800"/>
              </a:spcAft>
              <a:buSzPts val="1000"/>
              <a:buNone/>
              <a:tabLst>
                <a:tab pos="457200" algn="l"/>
              </a:tabLst>
            </a:pPr>
            <a:r>
              <a:rPr lang="it-IT" sz="1800" i="1" dirty="0">
                <a:effectLst/>
                <a:latin typeface="Calibri" panose="020F0502020204030204" pitchFamily="34" charset="0"/>
                <a:ea typeface="Calibri" panose="020F0502020204030204" pitchFamily="34" charset="0"/>
                <a:cs typeface="Times New Roman" panose="02020603050405020304" pitchFamily="18" charset="0"/>
              </a:rPr>
              <a:t>	Il Fondo previsto dall'articolo 9, comma 1, lettera g, della Legge 6 giugno 2016, n. 106, è destinato a sostenere 	lo svolgimento di attività di interesse generale di cui all'articolo 5, costituenti oggetto di iniziative e progetti 	promossi da organizzazioni di volontariato, associazioni di promozione sociale e fondazioni del Terzo settore, 	iscritti nel Registro unico nazionale del Terzo settore.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7" name="Immagine 6">
            <a:extLst>
              <a:ext uri="{FF2B5EF4-FFF2-40B4-BE49-F238E27FC236}">
                <a16:creationId xmlns:a16="http://schemas.microsoft.com/office/drawing/2014/main" id="{332AC482-237A-869D-3D58-5CD925E0A6EF}"/>
              </a:ext>
            </a:extLst>
          </p:cNvPr>
          <p:cNvPicPr>
            <a:picLocks noChangeAspect="1"/>
          </p:cNvPicPr>
          <p:nvPr/>
        </p:nvPicPr>
        <p:blipFill>
          <a:blip r:embed="rId2"/>
          <a:stretch>
            <a:fillRect/>
          </a:stretch>
        </p:blipFill>
        <p:spPr>
          <a:xfrm>
            <a:off x="8616280" y="4638675"/>
            <a:ext cx="2880320" cy="2219325"/>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888433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a:bodyPr>
          <a:lstStyle/>
          <a:p>
            <a:r>
              <a:rPr lang="it-IT" dirty="0"/>
              <a:t>ESAMINIAMO I VANTAGGI</a:t>
            </a:r>
          </a:p>
        </p:txBody>
      </p:sp>
      <p:sp>
        <p:nvSpPr>
          <p:cNvPr id="2" name="Segnaposto contenuto 1">
            <a:extLst>
              <a:ext uri="{FF2B5EF4-FFF2-40B4-BE49-F238E27FC236}">
                <a16:creationId xmlns:a16="http://schemas.microsoft.com/office/drawing/2014/main" id="{04D4E4BA-58CE-288D-0456-94F6C723031B}"/>
              </a:ext>
            </a:extLst>
          </p:cNvPr>
          <p:cNvSpPr>
            <a:spLocks noGrp="1"/>
          </p:cNvSpPr>
          <p:nvPr>
            <p:ph idx="1"/>
          </p:nvPr>
        </p:nvSpPr>
        <p:spPr/>
        <p:txBody>
          <a:bodyPr/>
          <a:lstStyle/>
          <a:p>
            <a:pPr marL="0" lvl="0" indent="0" algn="ctr">
              <a:lnSpc>
                <a:spcPct val="107000"/>
              </a:lnSpc>
              <a:spcAft>
                <a:spcPts val="800"/>
              </a:spcAft>
              <a:buSzPts val="1000"/>
              <a:buNone/>
              <a:tabLst>
                <a:tab pos="457200" algn="l"/>
              </a:tabLst>
            </a:pPr>
            <a:r>
              <a:rPr lang="it-IT" b="1" dirty="0">
                <a:effectLst>
                  <a:outerShdw blurRad="38100" dist="38100" dir="2700000" algn="tl">
                    <a:srgbClr val="000000">
                      <a:alpha val="43137"/>
                    </a:srgbClr>
                  </a:outerShdw>
                </a:effectLst>
                <a:cs typeface="Times New Roman" panose="02020603050405020304" pitchFamily="18" charset="0"/>
              </a:rPr>
              <a:t>FINANZIARE LE PROPRIE ATTIVITÀ CON L’EMISSIONE DI TITOLI DI SOLIDARIETÀ AI SENSI DELL’ART. 73 DEL CTS</a:t>
            </a:r>
          </a:p>
          <a:p>
            <a:pPr marL="0" lvl="0" indent="0" algn="just">
              <a:lnSpc>
                <a:spcPct val="107000"/>
              </a:lnSpc>
              <a:spcAft>
                <a:spcPts val="800"/>
              </a:spcAft>
              <a:buSzPts val="1000"/>
              <a:buNone/>
              <a:tabLst>
                <a:tab pos="457200" algn="l"/>
              </a:tabLst>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Al fine di favorire il finanziamento ed il sostegno delle attività svolte dagli enti del Terzo settore iscritti al 	RUNTS, gli istituti di credito autorizzati ad operare in Italia, in osservanza delle previsioni del TUB, possono 	emettere specifici «titoli di solidarietà», ovverosia obbligazioni ed altri titoli di debito, non subordinati, non 	convertibili e non scambiabili, che non conferiscono il diritto di sottoscrivere o acquisire altri tipi di strumenti 	finanziari e non sono collegati ad uno strumento derivato; in alternativa certificati di deposito consistenti in 	titoli individuali non negoziati nel mercato monetari</a:t>
            </a:r>
            <a:r>
              <a:rPr lang="it-IT" sz="1800" dirty="0">
                <a:effectLst/>
                <a:latin typeface="Calibri" panose="020F0502020204030204" pitchFamily="34" charset="0"/>
                <a:ea typeface="Calibri" panose="020F0502020204030204" pitchFamily="34" charset="0"/>
                <a:cs typeface="Times New Roman" panose="02020603050405020304" pitchFamily="18" charset="0"/>
              </a:rPr>
              <a:t>o.</a:t>
            </a:r>
          </a:p>
          <a:p>
            <a:pPr marL="0" indent="0" algn="ctr">
              <a:lnSpc>
                <a:spcPct val="107000"/>
              </a:lnSpc>
              <a:spcAft>
                <a:spcPts val="800"/>
              </a:spcAft>
              <a:buSzPts val="1000"/>
              <a:buNone/>
              <a:tabLst>
                <a:tab pos="457200" algn="l"/>
              </a:tabLst>
            </a:pPr>
            <a:r>
              <a:rPr lang="it-IT" b="1" dirty="0">
                <a:effectLst>
                  <a:outerShdw blurRad="38100" dist="38100" dir="2700000" algn="tl">
                    <a:srgbClr val="000000">
                      <a:alpha val="43137"/>
                    </a:srgbClr>
                  </a:outerShdw>
                </a:effectLst>
                <a:cs typeface="Times New Roman" panose="02020603050405020304" pitchFamily="18" charset="0"/>
              </a:rPr>
              <a:t>BENEFICIARE DEL SOCIAL BONUS COME PREVISTO DALL’ART. 81 DEL CTS</a:t>
            </a:r>
          </a:p>
          <a:p>
            <a:pPr marL="493713" lvl="2" indent="0">
              <a:lnSpc>
                <a:spcPct val="107000"/>
              </a:lnSpc>
              <a:spcAft>
                <a:spcPts val="800"/>
              </a:spcAft>
              <a:buSzPts val="1000"/>
              <a:buNone/>
              <a:tabLst>
                <a:tab pos="457200" algn="l"/>
              </a:tabLst>
            </a:pPr>
            <a:r>
              <a:rPr lang="it-IT" i="1" dirty="0">
                <a:effectLst/>
                <a:latin typeface="Calibri" panose="020F0502020204030204" pitchFamily="34" charset="0"/>
                <a:ea typeface="Calibri" panose="020F0502020204030204" pitchFamily="34" charset="0"/>
                <a:cs typeface="Times New Roman" panose="02020603050405020304" pitchFamily="18" charset="0"/>
              </a:rPr>
              <a:t>Si tratta di un credito d'imposta pari al 65% delle erogazioni liberali in denaro effettuate da persone fisiche e del 50% se effettuate da enti o società in favore degli enti del Terzo settore, che hanno presentato al Ministero del Lavoro e delle politiche sociali un progetto per sostenere il recupero degli immobili pubblici inutilizzati e dei beni mobili e immobili confiscati alla criminalità organizzata assegnati ai suddetti enti del Terzo settore e da questi utilizzati esclusivamente per lo svolgimento di attività istituzionali con modalità non commerciali;</a:t>
            </a:r>
          </a:p>
          <a:p>
            <a:pPr marL="493713" lvl="2" indent="0">
              <a:lnSpc>
                <a:spcPct val="107000"/>
              </a:lnSpc>
              <a:spcAft>
                <a:spcPts val="800"/>
              </a:spcAft>
              <a:buSzPts val="1000"/>
              <a:buNone/>
              <a:tabLst>
                <a:tab pos="457200" algn="l"/>
              </a:tabLst>
            </a:pPr>
            <a:r>
              <a:rPr lang="it-IT" i="1" dirty="0">
                <a:effectLst/>
                <a:latin typeface="Calibri" panose="020F0502020204030204" pitchFamily="34" charset="0"/>
                <a:ea typeface="Calibri" panose="020F0502020204030204" pitchFamily="34" charset="0"/>
                <a:cs typeface="Times New Roman" panose="02020603050405020304" pitchFamily="18" charset="0"/>
              </a:rPr>
              <a:t>Il credito d'imposta è riconosciuto alle persone fisiche e agli enti non commerciali nei limiti del 15% del reddito  			imponibile ed ai soggetti titolari di reddito d'impresa nei limiti del 0,5% dei ricavi 				annui. Il credito d'imposta è ripartito in tre quote annuali di pari importo.</a:t>
            </a:r>
          </a:p>
          <a:p>
            <a:endParaRPr lang="it-IT" dirty="0"/>
          </a:p>
        </p:txBody>
      </p:sp>
    </p:spTree>
    <p:extLst>
      <p:ext uri="{BB962C8B-B14F-4D97-AF65-F5344CB8AC3E}">
        <p14:creationId xmlns:p14="http://schemas.microsoft.com/office/powerpoint/2010/main" val="4266202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a:bodyPr>
          <a:lstStyle/>
          <a:p>
            <a:r>
              <a:rPr lang="it-IT" dirty="0"/>
              <a:t>ESAMINIAMO I VANTAGGI</a:t>
            </a:r>
          </a:p>
        </p:txBody>
      </p:sp>
      <p:sp>
        <p:nvSpPr>
          <p:cNvPr id="2" name="Segnaposto contenuto 1">
            <a:extLst>
              <a:ext uri="{FF2B5EF4-FFF2-40B4-BE49-F238E27FC236}">
                <a16:creationId xmlns:a16="http://schemas.microsoft.com/office/drawing/2014/main" id="{04D4E4BA-58CE-288D-0456-94F6C723031B}"/>
              </a:ext>
            </a:extLst>
          </p:cNvPr>
          <p:cNvSpPr>
            <a:spLocks noGrp="1"/>
          </p:cNvSpPr>
          <p:nvPr>
            <p:ph idx="1"/>
          </p:nvPr>
        </p:nvSpPr>
        <p:spPr/>
        <p:txBody>
          <a:bodyPr/>
          <a:lstStyle/>
          <a:p>
            <a:pPr marL="0" lvl="0" indent="0" algn="ctr">
              <a:lnSpc>
                <a:spcPct val="107000"/>
              </a:lnSpc>
              <a:spcAft>
                <a:spcPts val="800"/>
              </a:spcAft>
              <a:buSzPts val="1000"/>
              <a:buNone/>
              <a:tabLst>
                <a:tab pos="457200" algn="l"/>
              </a:tabLst>
            </a:pPr>
            <a:r>
              <a:rPr lang="it-IT" b="1" dirty="0">
                <a:effectLst>
                  <a:outerShdw blurRad="38100" dist="38100" dir="2700000" algn="tl">
                    <a:srgbClr val="000000">
                      <a:alpha val="43137"/>
                    </a:srgbClr>
                  </a:outerShdw>
                </a:effectLst>
                <a:cs typeface="Times New Roman" panose="02020603050405020304" pitchFamily="18" charset="0"/>
              </a:rPr>
              <a:t>ISCRIZIONE NELL’ELENCO DEI SOGGETTI BENEFICIARI DEL CONTRIBUTO DEL 5X1000 </a:t>
            </a:r>
          </a:p>
          <a:p>
            <a:pPr marL="777875" lvl="3" indent="0">
              <a:lnSpc>
                <a:spcPct val="107000"/>
              </a:lnSpc>
              <a:spcAft>
                <a:spcPts val="800"/>
              </a:spcAft>
              <a:buSzPts val="1000"/>
              <a:buNone/>
              <a:tabLst>
                <a:tab pos="457200" algn="l"/>
              </a:tabLst>
            </a:pP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marL="777875" lvl="3" indent="0">
              <a:lnSpc>
                <a:spcPct val="107000"/>
              </a:lnSpc>
              <a:spcAft>
                <a:spcPts val="800"/>
              </a:spcAft>
              <a:buSzPts val="1000"/>
              <a:buNone/>
              <a:tabLst>
                <a:tab pos="457200" algn="l"/>
              </a:tabLst>
            </a:pPr>
            <a:r>
              <a:rPr lang="it-IT" dirty="0">
                <a:effectLst/>
                <a:latin typeface="Calibri" panose="020F0502020204030204" pitchFamily="34" charset="0"/>
                <a:ea typeface="Calibri" panose="020F0502020204030204" pitchFamily="34" charset="0"/>
                <a:cs typeface="Times New Roman" panose="02020603050405020304" pitchFamily="18" charset="0"/>
              </a:rPr>
              <a:t>L'articolo 3, comma 2, del D.Lgs. n. 111/2017 stabilisce che, a decorrere dall'anno successivo a quello di operatività del RUNTS, il contributo del 5 x 1000 è destinato agli Enti del Terzo Settore iscritti nel Registro.</a:t>
            </a:r>
          </a:p>
          <a:p>
            <a:pPr marL="777875" lvl="3" indent="0">
              <a:lnSpc>
                <a:spcPct val="107000"/>
              </a:lnSpc>
              <a:spcAft>
                <a:spcPts val="800"/>
              </a:spcAft>
              <a:buSzPts val="1000"/>
              <a:buNone/>
              <a:tabLst>
                <a:tab pos="457200" algn="l"/>
              </a:tabLst>
            </a:pPr>
            <a:r>
              <a:rPr lang="it-IT" dirty="0">
                <a:ea typeface="Calibri" panose="020F0502020204030204" pitchFamily="34" charset="0"/>
                <a:cs typeface="Times New Roman" panose="02020603050405020304" pitchFamily="18" charset="0"/>
              </a:rPr>
              <a:t>Te</a:t>
            </a:r>
            <a:r>
              <a:rPr lang="it-IT" dirty="0">
                <a:effectLst/>
                <a:latin typeface="Calibri" panose="020F0502020204030204" pitchFamily="34" charset="0"/>
                <a:ea typeface="Calibri" panose="020F0502020204030204" pitchFamily="34" charset="0"/>
                <a:cs typeface="Times New Roman" panose="02020603050405020304" pitchFamily="18" charset="0"/>
              </a:rPr>
              <a:t>nuto conto che il RUNTS è divenuto operativo a partire dal </a:t>
            </a:r>
            <a:r>
              <a:rPr lang="it-IT" b="1" dirty="0">
                <a:effectLst/>
                <a:latin typeface="Calibri" panose="020F0502020204030204" pitchFamily="34" charset="0"/>
                <a:ea typeface="Calibri" panose="020F0502020204030204" pitchFamily="34" charset="0"/>
                <a:cs typeface="Times New Roman" panose="02020603050405020304" pitchFamily="18" charset="0"/>
              </a:rPr>
              <a:t>23 novembre 2021</a:t>
            </a:r>
            <a:r>
              <a:rPr lang="it-IT" dirty="0">
                <a:effectLst/>
                <a:latin typeface="Calibri" panose="020F0502020204030204" pitchFamily="34" charset="0"/>
                <a:ea typeface="Calibri" panose="020F0502020204030204" pitchFamily="34" charset="0"/>
                <a:cs typeface="Times New Roman" panose="02020603050405020304" pitchFamily="18" charset="0"/>
              </a:rPr>
              <a:t>, ai fini dell'accreditamento per l'accesso al riparto del contributo del 5 x 1000, gli Enti che presentano richiesta di iscrizione telematica al RUNTS compilano in sede di presentazione dell'istanza l'apposito campo "cinque per mille" apponendo il flag su "accreditamento del 5/1000" e inserendo il proprio IBAN o la provincia della tesoreria di riferimento</a:t>
            </a:r>
            <a:r>
              <a:rPr lang="it-IT" i="1" dirty="0">
                <a:effectLst/>
                <a:latin typeface="Calibri" panose="020F0502020204030204" pitchFamily="34" charset="0"/>
                <a:ea typeface="Calibri" panose="020F0502020204030204" pitchFamily="34" charset="0"/>
                <a:cs typeface="Times New Roman" panose="02020603050405020304" pitchFamily="18" charset="0"/>
              </a:rPr>
              <a:t>.</a:t>
            </a:r>
          </a:p>
          <a:p>
            <a:endParaRPr lang="it-IT" dirty="0"/>
          </a:p>
        </p:txBody>
      </p:sp>
      <p:pic>
        <p:nvPicPr>
          <p:cNvPr id="4" name="Immagine 3">
            <a:extLst>
              <a:ext uri="{FF2B5EF4-FFF2-40B4-BE49-F238E27FC236}">
                <a16:creationId xmlns:a16="http://schemas.microsoft.com/office/drawing/2014/main" id="{EA034EB3-0DC1-0596-20F0-F0F1557CA546}"/>
              </a:ext>
            </a:extLst>
          </p:cNvPr>
          <p:cNvPicPr>
            <a:picLocks noChangeAspect="1"/>
          </p:cNvPicPr>
          <p:nvPr/>
        </p:nvPicPr>
        <p:blipFill>
          <a:blip r:embed="rId2"/>
          <a:stretch>
            <a:fillRect/>
          </a:stretch>
        </p:blipFill>
        <p:spPr>
          <a:xfrm>
            <a:off x="4761871" y="4221088"/>
            <a:ext cx="6816080" cy="227469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262269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a:bodyPr>
          <a:lstStyle/>
          <a:p>
            <a:r>
              <a:rPr lang="it-IT" dirty="0"/>
              <a:t>ESAMINIAMO GLI SVANTAGGI</a:t>
            </a:r>
          </a:p>
        </p:txBody>
      </p:sp>
      <p:sp>
        <p:nvSpPr>
          <p:cNvPr id="2" name="Segnaposto contenuto 1">
            <a:extLst>
              <a:ext uri="{FF2B5EF4-FFF2-40B4-BE49-F238E27FC236}">
                <a16:creationId xmlns:a16="http://schemas.microsoft.com/office/drawing/2014/main" id="{04D4E4BA-58CE-288D-0456-94F6C723031B}"/>
              </a:ext>
            </a:extLst>
          </p:cNvPr>
          <p:cNvSpPr>
            <a:spLocks noGrp="1"/>
          </p:cNvSpPr>
          <p:nvPr>
            <p:ph idx="1"/>
          </p:nvPr>
        </p:nvSpPr>
        <p:spPr/>
        <p:txBody>
          <a:bodyPr/>
          <a:lstStyle/>
          <a:p>
            <a:pPr marL="0" lvl="0" indent="0" algn="ctr">
              <a:lnSpc>
                <a:spcPct val="107000"/>
              </a:lnSpc>
              <a:spcAft>
                <a:spcPts val="800"/>
              </a:spcAft>
              <a:buSzPts val="1000"/>
              <a:buNone/>
              <a:tabLst>
                <a:tab pos="457200" algn="l"/>
              </a:tabLst>
            </a:pPr>
            <a:endParaRPr lang="it-IT" b="1" dirty="0">
              <a:effectLst>
                <a:outerShdw blurRad="38100" dist="38100" dir="2700000" algn="tl">
                  <a:srgbClr val="000000">
                    <a:alpha val="43137"/>
                  </a:srgbClr>
                </a:outerShdw>
              </a:effectLst>
              <a:cs typeface="Times New Roman" panose="02020603050405020304" pitchFamily="18" charset="0"/>
            </a:endParaRPr>
          </a:p>
          <a:p>
            <a:pPr marL="0" lvl="0" indent="0" algn="ctr">
              <a:lnSpc>
                <a:spcPct val="107000"/>
              </a:lnSpc>
              <a:spcAft>
                <a:spcPts val="800"/>
              </a:spcAft>
              <a:buSzPts val="1000"/>
              <a:buNone/>
              <a:tabLst>
                <a:tab pos="457200" algn="l"/>
              </a:tabLst>
            </a:pPr>
            <a:r>
              <a:rPr lang="it-IT" b="1" dirty="0">
                <a:effectLst>
                  <a:outerShdw blurRad="38100" dist="38100" dir="2700000" algn="tl">
                    <a:srgbClr val="000000">
                      <a:alpha val="43137"/>
                    </a:srgbClr>
                  </a:outerShdw>
                </a:effectLst>
                <a:cs typeface="Times New Roman" panose="02020603050405020304" pitchFamily="18" charset="0"/>
              </a:rPr>
              <a:t>ASPETTI ECONOMICI DEI RAPPORTI CON I LAVORATORI DIPENDENTI</a:t>
            </a:r>
          </a:p>
          <a:p>
            <a:pPr marL="777875" lvl="3" indent="0">
              <a:lnSpc>
                <a:spcPct val="107000"/>
              </a:lnSpc>
              <a:spcAft>
                <a:spcPts val="800"/>
              </a:spcAft>
              <a:buSzPts val="1000"/>
              <a:buNone/>
              <a:tabLst>
                <a:tab pos="457200" algn="l"/>
              </a:tabLst>
            </a:pP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Gli ETS sottostanno ad obblighi di indirizzo individuati dall’art. 16 del CTS per quanto interessa gli aspetti economici dei rapporti con i lavoratori dipendenti.</a:t>
            </a:r>
          </a:p>
          <a:p>
            <a:pPr marL="228600" algn="just">
              <a:lnSpc>
                <a:spcPct val="107000"/>
              </a:lnSpc>
              <a:spcAft>
                <a:spcPts val="800"/>
              </a:spcAft>
            </a:pPr>
            <a:r>
              <a:rPr lang="it-IT" sz="1800" i="1" dirty="0">
                <a:effectLst/>
                <a:latin typeface="Calibri" panose="020F0502020204030204" pitchFamily="34" charset="0"/>
                <a:ea typeface="Calibri" panose="020F0502020204030204" pitchFamily="34" charset="0"/>
                <a:cs typeface="Times New Roman" panose="02020603050405020304" pitchFamily="18" charset="0"/>
              </a:rPr>
              <a:t>I lavoratori degli enti del Terzo settore hanno diritto ad un trattamento economico e normativo non inferiore a quello previsto dai contratti collettivi di cui all'articolo 51 del decreto legislativo 15 giugno 2015, n. 81.</a:t>
            </a:r>
          </a:p>
          <a:p>
            <a:pPr marL="0" indent="0" algn="just">
              <a:lnSpc>
                <a:spcPct val="107000"/>
              </a:lnSpc>
              <a:spcAft>
                <a:spcPts val="800"/>
              </a:spcAft>
              <a:buNone/>
            </a:pPr>
            <a:r>
              <a:rPr lang="it-IT" sz="1800" i="1" dirty="0">
                <a:effectLst/>
                <a:latin typeface="Calibri" panose="020F0502020204030204" pitchFamily="34" charset="0"/>
                <a:ea typeface="Calibri" panose="020F0502020204030204" pitchFamily="34" charset="0"/>
                <a:cs typeface="Times New Roman" panose="02020603050405020304" pitchFamily="18" charset="0"/>
              </a:rPr>
              <a:t>    In ogni caso, in ciascun ente del Terzo settore, la differenza retributiva tra </a:t>
            </a:r>
          </a:p>
          <a:p>
            <a:pPr marL="0" indent="0" algn="just">
              <a:lnSpc>
                <a:spcPct val="107000"/>
              </a:lnSpc>
              <a:spcAft>
                <a:spcPts val="800"/>
              </a:spcAft>
              <a:buNone/>
            </a:pPr>
            <a:r>
              <a:rPr lang="it-IT" i="1" dirty="0">
                <a:ea typeface="Calibri" panose="020F0502020204030204" pitchFamily="34" charset="0"/>
                <a:cs typeface="Times New Roman" panose="02020603050405020304" pitchFamily="18" charset="0"/>
              </a:rPr>
              <a:t>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lavoratori dipendenti non può essere superiore al rapporto uno a otto, </a:t>
            </a:r>
          </a:p>
          <a:p>
            <a:pPr marL="0" indent="0" algn="just">
              <a:lnSpc>
                <a:spcPct val="107000"/>
              </a:lnSpc>
              <a:spcAft>
                <a:spcPts val="800"/>
              </a:spcAft>
              <a:buNone/>
            </a:pPr>
            <a:r>
              <a:rPr lang="it-IT" i="1" dirty="0">
                <a:ea typeface="Calibri" panose="020F0502020204030204" pitchFamily="34" charset="0"/>
                <a:cs typeface="Times New Roman" panose="02020603050405020304" pitchFamily="18" charset="0"/>
              </a:rPr>
              <a:t>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da calcolarsi sulla base della retribuzione annua lorda. Gli enti del Terzo settore</a:t>
            </a:r>
          </a:p>
          <a:p>
            <a:pPr marL="0" indent="0" algn="just">
              <a:lnSpc>
                <a:spcPct val="107000"/>
              </a:lnSpc>
              <a:spcAft>
                <a:spcPts val="800"/>
              </a:spcAft>
              <a:buNone/>
            </a:pPr>
            <a:r>
              <a:rPr lang="it-IT" sz="1800" i="1" dirty="0">
                <a:effectLst/>
                <a:latin typeface="Calibri" panose="020F0502020204030204" pitchFamily="34" charset="0"/>
                <a:ea typeface="Calibri" panose="020F0502020204030204" pitchFamily="34" charset="0"/>
                <a:cs typeface="Times New Roman" panose="02020603050405020304" pitchFamily="18" charset="0"/>
              </a:rPr>
              <a:t>  danno conto del rispetto di tale parametro nel proprio bilancio sociale o, </a:t>
            </a:r>
          </a:p>
          <a:p>
            <a:pPr marL="0" indent="0" algn="just">
              <a:lnSpc>
                <a:spcPct val="107000"/>
              </a:lnSpc>
              <a:spcAft>
                <a:spcPts val="800"/>
              </a:spcAft>
              <a:buNone/>
            </a:pPr>
            <a:r>
              <a:rPr lang="it-IT" i="1" dirty="0">
                <a:ea typeface="Calibri" panose="020F0502020204030204" pitchFamily="34" charset="0"/>
                <a:cs typeface="Times New Roman" panose="02020603050405020304" pitchFamily="18" charset="0"/>
              </a:rPr>
              <a:t>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in mancanza, nella relazione di cui all'articolo 13, comma 1</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it-IT" dirty="0"/>
          </a:p>
        </p:txBody>
      </p:sp>
      <p:pic>
        <p:nvPicPr>
          <p:cNvPr id="5" name="Immagine 4">
            <a:extLst>
              <a:ext uri="{FF2B5EF4-FFF2-40B4-BE49-F238E27FC236}">
                <a16:creationId xmlns:a16="http://schemas.microsoft.com/office/drawing/2014/main" id="{CDAA7576-1B93-72BC-00BF-639E709280FB}"/>
              </a:ext>
            </a:extLst>
          </p:cNvPr>
          <p:cNvPicPr>
            <a:picLocks noChangeAspect="1"/>
          </p:cNvPicPr>
          <p:nvPr/>
        </p:nvPicPr>
        <p:blipFill>
          <a:blip r:embed="rId2"/>
          <a:stretch>
            <a:fillRect/>
          </a:stretch>
        </p:blipFill>
        <p:spPr>
          <a:xfrm>
            <a:off x="8616280" y="4077072"/>
            <a:ext cx="2525266" cy="2525266"/>
          </a:xfrm>
          <a:prstGeom prst="rect">
            <a:avLst/>
          </a:prstGeom>
          <a:scene3d>
            <a:camera prst="orthographicFront"/>
            <a:lightRig rig="threePt" dir="t"/>
          </a:scene3d>
          <a:sp3d>
            <a:bevelT/>
          </a:sp3d>
        </p:spPr>
      </p:pic>
    </p:spTree>
    <p:extLst>
      <p:ext uri="{BB962C8B-B14F-4D97-AF65-F5344CB8AC3E}">
        <p14:creationId xmlns:p14="http://schemas.microsoft.com/office/powerpoint/2010/main" val="272594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a:bodyPr>
          <a:lstStyle/>
          <a:p>
            <a:r>
              <a:rPr lang="it-IT" dirty="0"/>
              <a:t>ESAMINIAMO GLI SVANTAGGI</a:t>
            </a:r>
          </a:p>
        </p:txBody>
      </p:sp>
      <p:sp>
        <p:nvSpPr>
          <p:cNvPr id="2" name="Segnaposto contenuto 1">
            <a:extLst>
              <a:ext uri="{FF2B5EF4-FFF2-40B4-BE49-F238E27FC236}">
                <a16:creationId xmlns:a16="http://schemas.microsoft.com/office/drawing/2014/main" id="{04D4E4BA-58CE-288D-0456-94F6C723031B}"/>
              </a:ext>
            </a:extLst>
          </p:cNvPr>
          <p:cNvSpPr>
            <a:spLocks noGrp="1"/>
          </p:cNvSpPr>
          <p:nvPr>
            <p:ph idx="1"/>
          </p:nvPr>
        </p:nvSpPr>
        <p:spPr/>
        <p:txBody>
          <a:bodyPr/>
          <a:lstStyle/>
          <a:p>
            <a:pPr marL="0" lvl="0" indent="0" algn="ctr">
              <a:lnSpc>
                <a:spcPct val="107000"/>
              </a:lnSpc>
              <a:spcAft>
                <a:spcPts val="800"/>
              </a:spcAft>
              <a:buSzPts val="1000"/>
              <a:buNone/>
              <a:tabLst>
                <a:tab pos="457200" algn="l"/>
              </a:tabLst>
            </a:pPr>
            <a:endParaRPr lang="it-IT" b="1" dirty="0">
              <a:effectLst>
                <a:outerShdw blurRad="38100" dist="38100" dir="2700000" algn="tl">
                  <a:srgbClr val="000000">
                    <a:alpha val="43137"/>
                  </a:srgbClr>
                </a:outerShdw>
              </a:effectLst>
              <a:cs typeface="Times New Roman" panose="02020603050405020304" pitchFamily="18" charset="0"/>
            </a:endParaRPr>
          </a:p>
          <a:p>
            <a:pPr marL="0" lvl="0" indent="0" algn="ctr">
              <a:lnSpc>
                <a:spcPct val="107000"/>
              </a:lnSpc>
              <a:spcAft>
                <a:spcPts val="800"/>
              </a:spcAft>
              <a:buSzPts val="1000"/>
              <a:buNone/>
              <a:tabLst>
                <a:tab pos="457200" algn="l"/>
              </a:tabLst>
            </a:pPr>
            <a:r>
              <a:rPr lang="it-IT" b="1" dirty="0">
                <a:effectLst>
                  <a:outerShdw blurRad="38100" dist="38100" dir="2700000" algn="tl">
                    <a:srgbClr val="000000">
                      <a:alpha val="43137"/>
                    </a:srgbClr>
                  </a:outerShdw>
                </a:effectLst>
                <a:cs typeface="Times New Roman" panose="02020603050405020304" pitchFamily="18" charset="0"/>
              </a:rPr>
              <a:t>ADEMPIMENTI AMMINISTRATIVI</a:t>
            </a:r>
          </a:p>
          <a:p>
            <a:pPr marL="777875" lvl="3" indent="0">
              <a:lnSpc>
                <a:spcPct val="107000"/>
              </a:lnSpc>
              <a:spcAft>
                <a:spcPts val="800"/>
              </a:spcAft>
              <a:buSzPts val="1000"/>
              <a:buNone/>
              <a:tabLst>
                <a:tab pos="457200" algn="l"/>
              </a:tabLst>
            </a:pP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it-IT" dirty="0">
                <a:ea typeface="Calibri" panose="020F0502020204030204" pitchFamily="34" charset="0"/>
                <a:cs typeface="Times New Roman" panose="02020603050405020304" pitchFamily="18" charset="0"/>
              </a:rPr>
              <a:t>P</a:t>
            </a:r>
            <a:r>
              <a:rPr lang="it-IT" sz="1800" dirty="0">
                <a:effectLst/>
                <a:latin typeface="Calibri" panose="020F0502020204030204" pitchFamily="34" charset="0"/>
                <a:ea typeface="Calibri" panose="020F0502020204030204" pitchFamily="34" charset="0"/>
                <a:cs typeface="Times New Roman" panose="02020603050405020304" pitchFamily="18" charset="0"/>
              </a:rPr>
              <a:t>er quanto concerne gli aspetti amministrativi, va ricordato come gli ETS siano tenuti ad adempiere obblighi di pubblicità specifici: </a:t>
            </a:r>
          </a:p>
          <a:p>
            <a:pPr marL="228600"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 redigere i rendiconti consuntivi secondo uno specifico schema, </a:t>
            </a:r>
          </a:p>
          <a:p>
            <a:pPr marL="228600"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(ii) per gli ETS di maggiori dimensioni redigere il bilancio di esercizio, più complesso e corredato da una relazione morale sull’attività svolta;</a:t>
            </a:r>
          </a:p>
          <a:p>
            <a:pPr marL="228600"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(iii) la predisposizione del bilancio sociale, laddove le entrate (di qualsiasi natura)</a:t>
            </a:r>
          </a:p>
          <a:p>
            <a:pPr marL="0" indent="0" algn="just">
              <a:lnSpc>
                <a:spcPct val="107000"/>
              </a:lnSpc>
              <a:spcAft>
                <a:spcPts val="800"/>
              </a:spcAft>
              <a:buNone/>
            </a:pPr>
            <a:r>
              <a:rPr lang="it-IT" dirty="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cs typeface="Times New Roman" panose="02020603050405020304" pitchFamily="18" charset="0"/>
              </a:rPr>
              <a:t>superino il milione di euro.</a:t>
            </a:r>
          </a:p>
          <a:p>
            <a:pPr marL="228600"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Tutta la documentazione deve essere depositata al RUNTS entro il 30 giugno</a:t>
            </a:r>
          </a:p>
          <a:p>
            <a:pPr marL="0" indent="0" algn="just">
              <a:lnSpc>
                <a:spcPct val="107000"/>
              </a:lnSpc>
              <a:spcAft>
                <a:spcPts val="800"/>
              </a:spcAf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     dell’anno successivo a quello di riferimento.</a:t>
            </a:r>
          </a:p>
          <a:p>
            <a:pPr marL="0" indent="0" algn="just">
              <a:lnSpc>
                <a:spcPct val="107000"/>
              </a:lnSpc>
              <a:spcAft>
                <a:spcPts val="800"/>
              </a:spcAft>
              <a:buNone/>
            </a:pPr>
            <a:r>
              <a:rPr lang="it-IT" sz="1800" i="1" dirty="0">
                <a:effectLst/>
                <a:latin typeface="Calibri" panose="020F0502020204030204" pitchFamily="34" charset="0"/>
                <a:ea typeface="Calibri" panose="020F0502020204030204" pitchFamily="34" charset="0"/>
                <a:cs typeface="Times New Roman" panose="02020603050405020304" pitchFamily="18" charset="0"/>
              </a:rPr>
              <a:t>1</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it-IT" dirty="0"/>
          </a:p>
        </p:txBody>
      </p:sp>
      <p:pic>
        <p:nvPicPr>
          <p:cNvPr id="4" name="Immagine 3">
            <a:extLst>
              <a:ext uri="{FF2B5EF4-FFF2-40B4-BE49-F238E27FC236}">
                <a16:creationId xmlns:a16="http://schemas.microsoft.com/office/drawing/2014/main" id="{F13283D9-C803-AD79-2774-327B986E68B2}"/>
              </a:ext>
            </a:extLst>
          </p:cNvPr>
          <p:cNvPicPr>
            <a:picLocks noChangeAspect="1"/>
          </p:cNvPicPr>
          <p:nvPr/>
        </p:nvPicPr>
        <p:blipFill>
          <a:blip r:embed="rId2"/>
          <a:stretch>
            <a:fillRect/>
          </a:stretch>
        </p:blipFill>
        <p:spPr>
          <a:xfrm>
            <a:off x="8616280" y="4167981"/>
            <a:ext cx="2828925" cy="25527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297273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4D4E4BA-58CE-288D-0456-94F6C723031B}"/>
              </a:ext>
            </a:extLst>
          </p:cNvPr>
          <p:cNvSpPr>
            <a:spLocks noGrp="1"/>
          </p:cNvSpPr>
          <p:nvPr>
            <p:ph idx="1"/>
          </p:nvPr>
        </p:nvSpPr>
        <p:spPr/>
        <p:txBody>
          <a:bodyPr/>
          <a:lstStyle/>
          <a:p>
            <a:pPr marL="0" lvl="0" indent="0" algn="ctr">
              <a:lnSpc>
                <a:spcPct val="107000"/>
              </a:lnSpc>
              <a:spcAft>
                <a:spcPts val="800"/>
              </a:spcAft>
              <a:buSzPts val="1000"/>
              <a:buNone/>
              <a:tabLst>
                <a:tab pos="457200" algn="l"/>
              </a:tabLst>
            </a:pPr>
            <a:endParaRPr lang="it-IT" b="1" dirty="0">
              <a:effectLst>
                <a:outerShdw blurRad="38100" dist="38100" dir="2700000" algn="tl">
                  <a:srgbClr val="000000">
                    <a:alpha val="43137"/>
                  </a:srgbClr>
                </a:outerShdw>
              </a:effectLst>
              <a:cs typeface="Times New Roman" panose="02020603050405020304" pitchFamily="18" charset="0"/>
            </a:endParaRPr>
          </a:p>
          <a:p>
            <a:endParaRPr lang="it-IT" dirty="0"/>
          </a:p>
        </p:txBody>
      </p:sp>
      <p:pic>
        <p:nvPicPr>
          <p:cNvPr id="4098" name="Picture 2" descr="Grazie per la tua illustrazione del segno di attenzione | Vettore Gratis">
            <a:extLst>
              <a:ext uri="{FF2B5EF4-FFF2-40B4-BE49-F238E27FC236}">
                <a16:creationId xmlns:a16="http://schemas.microsoft.com/office/drawing/2014/main" id="{2238DD6B-FAAB-B175-E795-6EB90E9C0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137319"/>
            <a:ext cx="5616624" cy="5616624"/>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29784D12-6A12-2A66-A4A3-27799746AF0A}"/>
              </a:ext>
            </a:extLst>
          </p:cNvPr>
          <p:cNvPicPr>
            <a:picLocks noChangeAspect="1"/>
          </p:cNvPicPr>
          <p:nvPr/>
        </p:nvPicPr>
        <p:blipFill rotWithShape="1">
          <a:blip r:embed="rId3"/>
          <a:srcRect b="2256"/>
          <a:stretch/>
        </p:blipFill>
        <p:spPr>
          <a:xfrm>
            <a:off x="6504866" y="2132857"/>
            <a:ext cx="5077534" cy="4320480"/>
          </a:xfrm>
          <a:prstGeom prst="rect">
            <a:avLst/>
          </a:prstGeom>
        </p:spPr>
      </p:pic>
    </p:spTree>
    <p:extLst>
      <p:ext uri="{BB962C8B-B14F-4D97-AF65-F5344CB8AC3E}">
        <p14:creationId xmlns:p14="http://schemas.microsoft.com/office/powerpoint/2010/main" val="2430260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a:t>Il Legislatore ha inteso riscrivere in modo organico ed unitario le disposizioni previgenti in tema di ONLUS, APS, ODV ampliando il raggio di azione anche alle associazioni (e più in generale agli enti) non commerciali</a:t>
            </a:r>
          </a:p>
          <a:p>
            <a:endParaRPr lang="it-IT" dirty="0"/>
          </a:p>
          <a:p>
            <a:endParaRPr lang="it-IT" dirty="0"/>
          </a:p>
        </p:txBody>
      </p:sp>
      <p:sp>
        <p:nvSpPr>
          <p:cNvPr id="3" name="Titolo 2"/>
          <p:cNvSpPr>
            <a:spLocks noGrp="1"/>
          </p:cNvSpPr>
          <p:nvPr>
            <p:ph type="title"/>
          </p:nvPr>
        </p:nvSpPr>
        <p:spPr/>
        <p:txBody>
          <a:bodyPr/>
          <a:lstStyle/>
          <a:p>
            <a:r>
              <a:rPr lang="it-IT" dirty="0"/>
              <a:t>Inquadramento giuridico</a:t>
            </a:r>
          </a:p>
        </p:txBody>
      </p:sp>
      <p:pic>
        <p:nvPicPr>
          <p:cNvPr id="6" name="Immagine 5">
            <a:extLst>
              <a:ext uri="{FF2B5EF4-FFF2-40B4-BE49-F238E27FC236}">
                <a16:creationId xmlns:a16="http://schemas.microsoft.com/office/drawing/2014/main" id="{641ED5CE-32BB-F7C5-A4E2-CCCB84A1CE31}"/>
              </a:ext>
            </a:extLst>
          </p:cNvPr>
          <p:cNvPicPr>
            <a:picLocks noChangeAspect="1"/>
          </p:cNvPicPr>
          <p:nvPr/>
        </p:nvPicPr>
        <p:blipFill>
          <a:blip r:embed="rId2"/>
          <a:stretch>
            <a:fillRect/>
          </a:stretch>
        </p:blipFill>
        <p:spPr>
          <a:xfrm>
            <a:off x="2351584" y="2358952"/>
            <a:ext cx="9116697" cy="3677163"/>
          </a:xfrm>
          <a:prstGeom prst="rect">
            <a:avLst/>
          </a:prstGeom>
        </p:spPr>
      </p:pic>
    </p:spTree>
    <p:extLst>
      <p:ext uri="{BB962C8B-B14F-4D97-AF65-F5344CB8AC3E}">
        <p14:creationId xmlns:p14="http://schemas.microsoft.com/office/powerpoint/2010/main" val="304367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dirty="0"/>
          </a:p>
          <a:p>
            <a:endParaRPr lang="it-IT" dirty="0"/>
          </a:p>
          <a:p>
            <a:endParaRPr lang="it-IT" dirty="0"/>
          </a:p>
        </p:txBody>
      </p:sp>
      <p:sp>
        <p:nvSpPr>
          <p:cNvPr id="3" name="Titolo 2"/>
          <p:cNvSpPr>
            <a:spLocks noGrp="1"/>
          </p:cNvSpPr>
          <p:nvPr>
            <p:ph type="title"/>
          </p:nvPr>
        </p:nvSpPr>
        <p:spPr/>
        <p:txBody>
          <a:bodyPr/>
          <a:lstStyle/>
          <a:p>
            <a:r>
              <a:rPr lang="it-IT" dirty="0"/>
              <a:t>Inquadramento giuridico</a:t>
            </a:r>
          </a:p>
        </p:txBody>
      </p:sp>
      <p:sp>
        <p:nvSpPr>
          <p:cNvPr id="8" name="CasellaDiTesto 7">
            <a:extLst>
              <a:ext uri="{FF2B5EF4-FFF2-40B4-BE49-F238E27FC236}">
                <a16:creationId xmlns:a16="http://schemas.microsoft.com/office/drawing/2014/main" id="{A26A4F8A-CAFD-FA24-3749-D2F17A97D3A5}"/>
              </a:ext>
            </a:extLst>
          </p:cNvPr>
          <p:cNvSpPr txBox="1"/>
          <p:nvPr/>
        </p:nvSpPr>
        <p:spPr>
          <a:xfrm>
            <a:off x="446419" y="1916832"/>
            <a:ext cx="5649581" cy="3488712"/>
          </a:xfrm>
          <a:prstGeom prst="rect">
            <a:avLst/>
          </a:prstGeom>
          <a:noFill/>
        </p:spPr>
        <p:txBody>
          <a:bodyPr wrap="square" rtlCol="0">
            <a:spAutoFit/>
          </a:bodyPr>
          <a:lstStyle/>
          <a:p>
            <a:pPr marL="365125" marR="0" lvl="0" indent="-255588" algn="just" defTabSz="914400" rtl="0" eaLnBrk="0" fontAlgn="base" latinLnBrk="0" hangingPunct="0">
              <a:lnSpc>
                <a:spcPct val="114000"/>
              </a:lnSpc>
              <a:spcBef>
                <a:spcPts val="0"/>
              </a:spcBef>
              <a:spcAft>
                <a:spcPts val="1000"/>
              </a:spcAft>
              <a:buClr>
                <a:srgbClr val="002672"/>
              </a:buClr>
              <a:buSzPct val="68000"/>
              <a:buFont typeface="Wingdings 3" panose="05040102010807070707" pitchFamily="18" charset="2"/>
              <a:buChar char=""/>
              <a:tabLst/>
              <a:defRPr/>
            </a:pPr>
            <a:r>
              <a:rPr kumimoji="0" lang="it-IT"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Il Legislatore si è spinto (ambiziosamente) ben oltre, adottando una disciplina innovativa che – nell’intento della Legge delega – costituisce l’asse portante del settore no profit.</a:t>
            </a:r>
          </a:p>
          <a:p>
            <a:pPr marL="365125" marR="0" lvl="0" indent="-255588" algn="just" defTabSz="914400" rtl="0" eaLnBrk="0" fontAlgn="base" latinLnBrk="0" hangingPunct="0">
              <a:lnSpc>
                <a:spcPct val="114000"/>
              </a:lnSpc>
              <a:spcBef>
                <a:spcPts val="0"/>
              </a:spcBef>
              <a:spcAft>
                <a:spcPts val="1000"/>
              </a:spcAft>
              <a:buClr>
                <a:srgbClr val="002672"/>
              </a:buClr>
              <a:buSzPct val="68000"/>
              <a:buFont typeface="Wingdings 3" panose="05040102010807070707" pitchFamily="18" charset="2"/>
              <a:buChar char=""/>
              <a:tabLst/>
              <a:defRPr/>
            </a:pPr>
            <a:r>
              <a:rPr lang="it-IT" dirty="0">
                <a:solidFill>
                  <a:srgbClr val="002060"/>
                </a:solidFill>
                <a:latin typeface="Calibri" panose="020F0502020204030204" pitchFamily="34" charset="0"/>
                <a:cs typeface="+mn-cs"/>
              </a:rPr>
              <a:t>L’obiettivo dichiarato è incentivare l’iscrizione nel RUNTS di quante più realtà operative nel mondo del Non Profit</a:t>
            </a:r>
          </a:p>
          <a:p>
            <a:pPr marL="365125" marR="0" lvl="0" indent="-255588" algn="just" defTabSz="914400" rtl="0" eaLnBrk="0" fontAlgn="base" latinLnBrk="0" hangingPunct="0">
              <a:lnSpc>
                <a:spcPct val="114000"/>
              </a:lnSpc>
              <a:spcBef>
                <a:spcPts val="0"/>
              </a:spcBef>
              <a:spcAft>
                <a:spcPts val="1000"/>
              </a:spcAft>
              <a:buClr>
                <a:srgbClr val="002672"/>
              </a:buClr>
              <a:buSzPct val="68000"/>
              <a:buFont typeface="Wingdings 3" panose="05040102010807070707" pitchFamily="18" charset="2"/>
              <a:buChar char=""/>
              <a:tabLst/>
              <a:defRPr/>
            </a:pPr>
            <a:r>
              <a:rPr lang="it-IT" dirty="0">
                <a:solidFill>
                  <a:srgbClr val="002060"/>
                </a:solidFill>
                <a:latin typeface="Calibri" panose="020F0502020204030204" pitchFamily="34" charset="0"/>
                <a:cs typeface="+mn-cs"/>
              </a:rPr>
              <a:t>Secondo il censimento ISTAT al 31 dicembre 2020 le istituzioni non profit attive in Italia erano </a:t>
            </a:r>
            <a:r>
              <a:rPr lang="it-IT" b="1" dirty="0">
                <a:solidFill>
                  <a:srgbClr val="002060"/>
                </a:solidFill>
                <a:latin typeface="Calibri" panose="020F0502020204030204" pitchFamily="34" charset="0"/>
                <a:cs typeface="+mn-cs"/>
              </a:rPr>
              <a:t>363.499</a:t>
            </a:r>
            <a:r>
              <a:rPr lang="it-IT" dirty="0">
                <a:solidFill>
                  <a:srgbClr val="002060"/>
                </a:solidFill>
                <a:latin typeface="Calibri" panose="020F0502020204030204" pitchFamily="34" charset="0"/>
                <a:cs typeface="+mn-cs"/>
              </a:rPr>
              <a:t> e impiegavano complessivamente </a:t>
            </a:r>
            <a:r>
              <a:rPr lang="it-IT" b="1" dirty="0">
                <a:solidFill>
                  <a:srgbClr val="002060"/>
                </a:solidFill>
                <a:latin typeface="Calibri" panose="020F0502020204030204" pitchFamily="34" charset="0"/>
                <a:cs typeface="+mn-cs"/>
              </a:rPr>
              <a:t>870.183</a:t>
            </a:r>
            <a:r>
              <a:rPr lang="it-IT" dirty="0">
                <a:solidFill>
                  <a:srgbClr val="002060"/>
                </a:solidFill>
                <a:latin typeface="Calibri" panose="020F0502020204030204" pitchFamily="34" charset="0"/>
                <a:cs typeface="+mn-cs"/>
              </a:rPr>
              <a:t> dipendenti  </a:t>
            </a:r>
            <a:r>
              <a:rPr kumimoji="0" lang="it-IT"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p>
        </p:txBody>
      </p:sp>
      <p:pic>
        <p:nvPicPr>
          <p:cNvPr id="12" name="Immagine 11">
            <a:extLst>
              <a:ext uri="{FF2B5EF4-FFF2-40B4-BE49-F238E27FC236}">
                <a16:creationId xmlns:a16="http://schemas.microsoft.com/office/drawing/2014/main" id="{27E50F16-7E8D-C32C-0B52-CE94BCE227D0}"/>
              </a:ext>
            </a:extLst>
          </p:cNvPr>
          <p:cNvPicPr>
            <a:picLocks noChangeAspect="1"/>
          </p:cNvPicPr>
          <p:nvPr/>
        </p:nvPicPr>
        <p:blipFill>
          <a:blip r:embed="rId2"/>
          <a:stretch>
            <a:fillRect/>
          </a:stretch>
        </p:blipFill>
        <p:spPr>
          <a:xfrm>
            <a:off x="6578876" y="2926289"/>
            <a:ext cx="5021846" cy="33838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Immagine 13">
            <a:extLst>
              <a:ext uri="{FF2B5EF4-FFF2-40B4-BE49-F238E27FC236}">
                <a16:creationId xmlns:a16="http://schemas.microsoft.com/office/drawing/2014/main" id="{067214D3-15F7-6DA4-06C9-AFE315D7E986}"/>
              </a:ext>
            </a:extLst>
          </p:cNvPr>
          <p:cNvPicPr>
            <a:picLocks noChangeAspect="1"/>
          </p:cNvPicPr>
          <p:nvPr/>
        </p:nvPicPr>
        <p:blipFill>
          <a:blip r:embed="rId3"/>
          <a:stretch>
            <a:fillRect/>
          </a:stretch>
        </p:blipFill>
        <p:spPr>
          <a:xfrm>
            <a:off x="3025070" y="5539799"/>
            <a:ext cx="3312368" cy="862959"/>
          </a:xfrm>
          <a:prstGeom prst="rect">
            <a:avLst/>
          </a:prstGeom>
        </p:spPr>
      </p:pic>
    </p:spTree>
    <p:extLst>
      <p:ext uri="{BB962C8B-B14F-4D97-AF65-F5344CB8AC3E}">
        <p14:creationId xmlns:p14="http://schemas.microsoft.com/office/powerpoint/2010/main" val="44586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dirty="0"/>
          </a:p>
          <a:p>
            <a:endParaRPr lang="it-IT" dirty="0"/>
          </a:p>
          <a:p>
            <a:endParaRPr lang="it-IT" dirty="0"/>
          </a:p>
        </p:txBody>
      </p:sp>
      <p:sp>
        <p:nvSpPr>
          <p:cNvPr id="3" name="Titolo 2"/>
          <p:cNvSpPr>
            <a:spLocks noGrp="1"/>
          </p:cNvSpPr>
          <p:nvPr>
            <p:ph type="title"/>
          </p:nvPr>
        </p:nvSpPr>
        <p:spPr/>
        <p:txBody>
          <a:bodyPr/>
          <a:lstStyle/>
          <a:p>
            <a:r>
              <a:rPr lang="it-IT" dirty="0"/>
              <a:t>Inquadramento giuridico</a:t>
            </a:r>
          </a:p>
        </p:txBody>
      </p:sp>
      <p:pic>
        <p:nvPicPr>
          <p:cNvPr id="7" name="Immagine 6">
            <a:extLst>
              <a:ext uri="{FF2B5EF4-FFF2-40B4-BE49-F238E27FC236}">
                <a16:creationId xmlns:a16="http://schemas.microsoft.com/office/drawing/2014/main" id="{913732CF-C7D3-FE40-AE9A-611CA0AA9CC1}"/>
              </a:ext>
            </a:extLst>
          </p:cNvPr>
          <p:cNvPicPr>
            <a:picLocks noChangeAspect="1"/>
          </p:cNvPicPr>
          <p:nvPr/>
        </p:nvPicPr>
        <p:blipFill>
          <a:blip r:embed="rId2"/>
          <a:stretch>
            <a:fillRect/>
          </a:stretch>
        </p:blipFill>
        <p:spPr>
          <a:xfrm rot="20730353">
            <a:off x="409053" y="1879762"/>
            <a:ext cx="3661891" cy="3356214"/>
          </a:xfrm>
          <a:prstGeom prst="rect">
            <a:avLst/>
          </a:prstGeom>
        </p:spPr>
      </p:pic>
      <p:pic>
        <p:nvPicPr>
          <p:cNvPr id="5" name="Immagine 4">
            <a:extLst>
              <a:ext uri="{FF2B5EF4-FFF2-40B4-BE49-F238E27FC236}">
                <a16:creationId xmlns:a16="http://schemas.microsoft.com/office/drawing/2014/main" id="{F6415E33-9377-9A57-86C0-E69EB38E6EFF}"/>
              </a:ext>
            </a:extLst>
          </p:cNvPr>
          <p:cNvPicPr>
            <a:picLocks noChangeAspect="1"/>
          </p:cNvPicPr>
          <p:nvPr/>
        </p:nvPicPr>
        <p:blipFill>
          <a:blip r:embed="rId3"/>
          <a:stretch>
            <a:fillRect/>
          </a:stretch>
        </p:blipFill>
        <p:spPr>
          <a:xfrm>
            <a:off x="4119647" y="1474921"/>
            <a:ext cx="3952705" cy="3611031"/>
          </a:xfrm>
          <a:prstGeom prst="rect">
            <a:avLst/>
          </a:prstGeom>
        </p:spPr>
      </p:pic>
      <p:pic>
        <p:nvPicPr>
          <p:cNvPr id="9" name="Immagine 8">
            <a:extLst>
              <a:ext uri="{FF2B5EF4-FFF2-40B4-BE49-F238E27FC236}">
                <a16:creationId xmlns:a16="http://schemas.microsoft.com/office/drawing/2014/main" id="{0742C0A1-C8DA-1CE3-B957-0CA584CB4C51}"/>
              </a:ext>
            </a:extLst>
          </p:cNvPr>
          <p:cNvPicPr>
            <a:picLocks noChangeAspect="1"/>
          </p:cNvPicPr>
          <p:nvPr/>
        </p:nvPicPr>
        <p:blipFill>
          <a:blip r:embed="rId4"/>
          <a:stretch>
            <a:fillRect/>
          </a:stretch>
        </p:blipFill>
        <p:spPr>
          <a:xfrm rot="761546">
            <a:off x="7997570" y="1538254"/>
            <a:ext cx="3857665" cy="3481624"/>
          </a:xfrm>
          <a:prstGeom prst="rect">
            <a:avLst/>
          </a:prstGeom>
        </p:spPr>
      </p:pic>
      <p:pic>
        <p:nvPicPr>
          <p:cNvPr id="11" name="Immagine 10">
            <a:extLst>
              <a:ext uri="{FF2B5EF4-FFF2-40B4-BE49-F238E27FC236}">
                <a16:creationId xmlns:a16="http://schemas.microsoft.com/office/drawing/2014/main" id="{4E6060A8-7706-7BBC-6786-AB7F0B666AD0}"/>
              </a:ext>
            </a:extLst>
          </p:cNvPr>
          <p:cNvPicPr>
            <a:picLocks noChangeAspect="1"/>
          </p:cNvPicPr>
          <p:nvPr/>
        </p:nvPicPr>
        <p:blipFill>
          <a:blip r:embed="rId5"/>
          <a:stretch>
            <a:fillRect/>
          </a:stretch>
        </p:blipFill>
        <p:spPr>
          <a:xfrm>
            <a:off x="5810882" y="4881127"/>
            <a:ext cx="3896902" cy="1976873"/>
          </a:xfrm>
          <a:prstGeom prst="rect">
            <a:avLst/>
          </a:prstGeom>
        </p:spPr>
      </p:pic>
      <p:sp>
        <p:nvSpPr>
          <p:cNvPr id="12" name="CasellaDiTesto 11">
            <a:extLst>
              <a:ext uri="{FF2B5EF4-FFF2-40B4-BE49-F238E27FC236}">
                <a16:creationId xmlns:a16="http://schemas.microsoft.com/office/drawing/2014/main" id="{0526B64F-F3C8-092D-1D83-0E531D318CD2}"/>
              </a:ext>
            </a:extLst>
          </p:cNvPr>
          <p:cNvSpPr txBox="1"/>
          <p:nvPr/>
        </p:nvSpPr>
        <p:spPr>
          <a:xfrm>
            <a:off x="2239998" y="5401137"/>
            <a:ext cx="3495962" cy="646331"/>
          </a:xfrm>
          <a:prstGeom prst="rect">
            <a:avLst/>
          </a:prstGeom>
          <a:noFill/>
        </p:spPr>
        <p:txBody>
          <a:bodyPr wrap="square" rtlCol="0">
            <a:spAutoFit/>
          </a:bodyPr>
          <a:lstStyle/>
          <a:p>
            <a:pPr algn="ctr"/>
            <a:r>
              <a:rPr lang="it-IT" b="1" dirty="0">
                <a:solidFill>
                  <a:srgbClr val="FF0000"/>
                </a:solidFill>
              </a:rPr>
              <a:t>TUTTO QUELLO CHE CI OFFRE IL CODICE DEL TERZO SETTORE (D.LGS N. 117/2017)</a:t>
            </a:r>
          </a:p>
        </p:txBody>
      </p:sp>
    </p:spTree>
    <p:extLst>
      <p:ext uri="{BB962C8B-B14F-4D97-AF65-F5344CB8AC3E}">
        <p14:creationId xmlns:p14="http://schemas.microsoft.com/office/powerpoint/2010/main" val="305143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2197F58-71D8-F123-7CD1-33E9E3A1ABEB}"/>
              </a:ext>
            </a:extLst>
          </p:cNvPr>
          <p:cNvPicPr>
            <a:picLocks noChangeAspect="1"/>
          </p:cNvPicPr>
          <p:nvPr/>
        </p:nvPicPr>
        <p:blipFill>
          <a:blip r:embed="rId2"/>
          <a:stretch>
            <a:fillRect/>
          </a:stretch>
        </p:blipFill>
        <p:spPr>
          <a:xfrm>
            <a:off x="8473225" y="1556792"/>
            <a:ext cx="2987879" cy="3151849"/>
          </a:xfrm>
          <a:prstGeom prst="rect">
            <a:avLst/>
          </a:prstGeom>
        </p:spPr>
      </p:pic>
      <p:sp>
        <p:nvSpPr>
          <p:cNvPr id="2" name="Segnaposto contenuto 1"/>
          <p:cNvSpPr>
            <a:spLocks noGrp="1"/>
          </p:cNvSpPr>
          <p:nvPr>
            <p:ph idx="1"/>
          </p:nvPr>
        </p:nvSpPr>
        <p:spPr/>
        <p:txBody>
          <a:bodyPr/>
          <a:lstStyle/>
          <a:p>
            <a:pPr marL="0" indent="0" algn="just">
              <a:buNone/>
            </a:pPr>
            <a:r>
              <a:rPr lang="it-IT" sz="1800" dirty="0"/>
              <a:t>A seguito dei principi cardine della Riforma del Terzo settore enucleati nella Legge </a:t>
            </a:r>
            <a:r>
              <a:rPr lang="it-IT" dirty="0"/>
              <a:t>delega n. 106 del 2016 sono stati emanati, nel quadro della Riforma: </a:t>
            </a:r>
          </a:p>
          <a:p>
            <a:pPr marL="0" marR="0" lvl="0" indent="0" algn="ctr" defTabSz="914400" rtl="0" eaLnBrk="1" fontAlgn="auto" latinLnBrk="0" hangingPunct="1">
              <a:lnSpc>
                <a:spcPct val="100000"/>
              </a:lnSpc>
              <a:spcBef>
                <a:spcPts val="0"/>
              </a:spcBef>
              <a:spcAft>
                <a:spcPts val="0"/>
              </a:spcAft>
              <a:buClrTx/>
              <a:buSzTx/>
              <a:buNone/>
              <a:tabLst/>
              <a:defRPr/>
            </a:pPr>
            <a:r>
              <a:rPr lang="it-IT" dirty="0">
                <a:solidFill>
                  <a:srgbClr val="FF0000"/>
                </a:solidFill>
                <a:latin typeface="Cooper Black" panose="0208090404030B020404" pitchFamily="18" charset="0"/>
              </a:rPr>
              <a:t>D.Lgs. 117/2017</a:t>
            </a:r>
            <a:r>
              <a:rPr lang="it-IT" dirty="0"/>
              <a:t> (Codice del Terzo settore, c.d. CTS);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it-IT" dirty="0"/>
          </a:p>
          <a:p>
            <a:pPr marL="0" marR="0" lvl="0" indent="0" algn="ctr" defTabSz="914400" rtl="0" eaLnBrk="1" fontAlgn="auto" latinLnBrk="0" hangingPunct="1">
              <a:lnSpc>
                <a:spcPct val="100000"/>
              </a:lnSpc>
              <a:spcBef>
                <a:spcPts val="0"/>
              </a:spcBef>
              <a:spcAft>
                <a:spcPts val="0"/>
              </a:spcAft>
              <a:buClrTx/>
              <a:buSzTx/>
              <a:buNone/>
              <a:tabLst/>
              <a:defRPr/>
            </a:pPr>
            <a:r>
              <a:rPr lang="it-IT" dirty="0">
                <a:solidFill>
                  <a:srgbClr val="FF0000"/>
                </a:solidFill>
                <a:latin typeface="Cooper Black" panose="0208090404030B020404" pitchFamily="18" charset="0"/>
              </a:rPr>
              <a:t>D.Lgs. 112/2017 </a:t>
            </a:r>
            <a:r>
              <a:rPr lang="it-IT" dirty="0"/>
              <a:t>(nuova disciplina dell’impresa sociale);</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it-IT" dirty="0"/>
          </a:p>
          <a:p>
            <a:pPr marL="0" marR="0" lvl="0" indent="0" algn="just" defTabSz="914400" rtl="0" eaLnBrk="1" fontAlgn="auto" latinLnBrk="0" hangingPunct="1">
              <a:lnSpc>
                <a:spcPct val="100000"/>
              </a:lnSpc>
              <a:spcBef>
                <a:spcPts val="0"/>
              </a:spcBef>
              <a:spcAft>
                <a:spcPts val="0"/>
              </a:spcAft>
              <a:buClrTx/>
              <a:buSzTx/>
              <a:buNone/>
              <a:tabLst/>
              <a:defRPr/>
            </a:pPr>
            <a:r>
              <a:rPr lang="it-IT" dirty="0"/>
              <a:t>altri decreti che regolano alcuni aspetti di rilievo (ad es. il D.Lgs. 111/2017, sulla nuova disciplina del  5 per mille).</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it-IT" dirty="0"/>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it-IT" dirty="0"/>
              <a:t>Si è provveduto, in tal modo, ad una revisione complessiva della legislazione in materia, al fine di:</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it-IT" dirty="0"/>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dirty="0"/>
              <a:t>conferire al Terzo settore una </a:t>
            </a:r>
            <a:r>
              <a:rPr lang="it-IT" b="1" dirty="0"/>
              <a:t>specifica identità sotto il profilo giuridico</a:t>
            </a:r>
            <a:r>
              <a:rPr lang="it-IT" dirty="0"/>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b="1" dirty="0"/>
              <a:t>semplificare e armonizzare </a:t>
            </a:r>
            <a:r>
              <a:rPr lang="it-IT" dirty="0"/>
              <a:t>le molteplici normative di dettaglio, talvolta sovrapponibili, indirizzate a diverse tipologie di soggetti </a:t>
            </a:r>
            <a:r>
              <a:rPr lang="it-IT" i="1" dirty="0"/>
              <a:t>non profit</a:t>
            </a:r>
            <a:r>
              <a:rPr lang="it-IT" dirty="0"/>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dirty="0"/>
              <a:t>valorizzare un </a:t>
            </a:r>
            <a:r>
              <a:rPr lang="it-IT" b="1" dirty="0"/>
              <a:t>settore centrale per l’economia </a:t>
            </a:r>
            <a:r>
              <a:rPr lang="it-IT" dirty="0"/>
              <a:t>del Paese (in termini di addetti, di utenti e di volume d’affari).</a:t>
            </a:r>
          </a:p>
          <a:p>
            <a:endParaRPr lang="it-IT" dirty="0"/>
          </a:p>
        </p:txBody>
      </p:sp>
      <p:sp>
        <p:nvSpPr>
          <p:cNvPr id="3" name="Titolo 2"/>
          <p:cNvSpPr>
            <a:spLocks noGrp="1"/>
          </p:cNvSpPr>
          <p:nvPr>
            <p:ph type="title"/>
          </p:nvPr>
        </p:nvSpPr>
        <p:spPr/>
        <p:txBody>
          <a:bodyPr/>
          <a:lstStyle/>
          <a:p>
            <a:r>
              <a:rPr lang="it-IT" dirty="0"/>
              <a:t>Entrata in vigore della disciplina CTS</a:t>
            </a:r>
          </a:p>
        </p:txBody>
      </p:sp>
      <p:sp>
        <p:nvSpPr>
          <p:cNvPr id="9" name="CasellaDiTesto 8">
            <a:extLst>
              <a:ext uri="{FF2B5EF4-FFF2-40B4-BE49-F238E27FC236}">
                <a16:creationId xmlns:a16="http://schemas.microsoft.com/office/drawing/2014/main" id="{3B31E749-3F83-3604-1AB8-A39917AAE710}"/>
              </a:ext>
            </a:extLst>
          </p:cNvPr>
          <p:cNvSpPr txBox="1"/>
          <p:nvPr/>
        </p:nvSpPr>
        <p:spPr>
          <a:xfrm>
            <a:off x="6456040" y="5733256"/>
            <a:ext cx="5328592" cy="923330"/>
          </a:xfrm>
          <a:prstGeom prst="rect">
            <a:avLst/>
          </a:prstGeom>
          <a:noFill/>
        </p:spPr>
        <p:txBody>
          <a:bodyPr wrap="square" rtlCol="0">
            <a:spAutoFit/>
          </a:bodyPr>
          <a:lstStyle/>
          <a:p>
            <a:r>
              <a:rPr lang="it-IT" i="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rPr>
              <a:t>Il Registro Unico </a:t>
            </a:r>
            <a:r>
              <a:rPr lang="it-IT"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rPr>
              <a:t>del </a:t>
            </a:r>
            <a:r>
              <a:rPr lang="it-IT" i="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rPr>
              <a:t>Terzo settore è operativo dal 23 novembre 2021 e consente a chi vi si iscrive di utilizzare la qualifica di Ente</a:t>
            </a:r>
            <a:r>
              <a:rPr lang="it-IT"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rPr>
              <a:t> del </a:t>
            </a:r>
            <a:r>
              <a:rPr lang="it-IT" i="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rPr>
              <a:t>terzo settore.</a:t>
            </a:r>
            <a:endParaRPr lang="it-IT" dirty="0">
              <a:solidFill>
                <a:schemeClr val="accent1">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9661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dirty="0">
                <a:solidFill>
                  <a:schemeClr val="bg1"/>
                </a:solidFill>
              </a:rPr>
              <a:t>L’</a:t>
            </a:r>
            <a:r>
              <a:rPr kumimoji="0" lang="it-IT" sz="2400" b="1" i="0" u="none" strike="noStrike" kern="1200" cap="none" spc="0" normalizeH="0" baseline="0" noProof="0" dirty="0">
                <a:ln>
                  <a:noFill/>
                </a:ln>
                <a:solidFill>
                  <a:schemeClr val="bg1"/>
                </a:solidFill>
                <a:effectLst/>
                <a:uLnTx/>
                <a:uFillTx/>
                <a:ea typeface="+mn-ea"/>
                <a:cs typeface="+mn-cs"/>
              </a:rPr>
              <a:t>art. 4 del CTS - Codice del Terzo Settore individua </a:t>
            </a:r>
            <a:r>
              <a:rPr lang="it-IT" sz="2400" b="1" dirty="0">
                <a:solidFill>
                  <a:schemeClr val="bg1"/>
                </a:solidFill>
              </a:rPr>
              <a:t>i soggetti </a:t>
            </a:r>
            <a:r>
              <a:rPr kumimoji="0" lang="it-IT" sz="2400" b="1" i="0" u="none" strike="noStrike" kern="1200" cap="none" spc="0" normalizeH="0" baseline="0" noProof="0" dirty="0">
                <a:ln>
                  <a:noFill/>
                </a:ln>
                <a:solidFill>
                  <a:schemeClr val="bg1"/>
                </a:solidFill>
                <a:effectLst/>
                <a:uLnTx/>
                <a:uFillTx/>
                <a:ea typeface="+mn-ea"/>
                <a:cs typeface="+mn-cs"/>
              </a:rPr>
              <a:t>che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ea typeface="+mn-ea"/>
                <a:cs typeface="+mn-cs"/>
              </a:rPr>
              <a:t>possono richiedere l’iscrizione quali «Enti del Terzo settore»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800" dirty="0">
              <a:solidFill>
                <a:schemeClr val="bg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ea typeface="+mn-ea"/>
                <a:cs typeface="+mn-cs"/>
              </a:rPr>
              <a:t>In particolare, la nuova qualifica di </a:t>
            </a:r>
            <a:r>
              <a:rPr kumimoji="0" lang="it-IT" sz="1800" b="1" i="0" u="none" strike="noStrike" kern="1200" cap="none" spc="0" normalizeH="0" baseline="0" noProof="0" dirty="0">
                <a:ln>
                  <a:noFill/>
                </a:ln>
                <a:solidFill>
                  <a:prstClr val="black"/>
                </a:solidFill>
                <a:effectLst/>
                <a:uLnTx/>
                <a:uFillTx/>
                <a:ea typeface="+mn-ea"/>
                <a:cs typeface="+mn-cs"/>
              </a:rPr>
              <a:t>ente del Terzo settore può essere assunta</a:t>
            </a:r>
            <a:r>
              <a:rPr kumimoji="0" lang="it-IT" sz="1800" b="0" i="0" u="none" strike="noStrike" kern="1200" cap="none" spc="0" normalizeH="0" baseline="0" noProof="0" dirty="0">
                <a:ln>
                  <a:noFill/>
                </a:ln>
                <a:solidFill>
                  <a:prstClr val="black"/>
                </a:solidFill>
                <a:effectLst/>
                <a:uLnTx/>
                <a:uFillTx/>
                <a:ea typeface="+mn-ea"/>
                <a:cs typeface="+mn-cs"/>
              </a:rPr>
              <a:t>, iscrivendosi in una delle sezioni del </a:t>
            </a:r>
            <a:r>
              <a:rPr kumimoji="0" lang="it-IT" sz="1800" b="1" i="0" u="none" strike="noStrike" kern="1200" cap="none" spc="0" normalizeH="0" baseline="0" noProof="0" dirty="0">
                <a:ln>
                  <a:noFill/>
                </a:ln>
                <a:solidFill>
                  <a:prstClr val="black"/>
                </a:solidFill>
                <a:effectLst/>
                <a:uLnTx/>
                <a:uFillTx/>
                <a:ea typeface="+mn-ea"/>
                <a:cs typeface="+mn-cs"/>
              </a:rPr>
              <a:t>Registro Unico Nazionale (RUNTS)</a:t>
            </a:r>
            <a:r>
              <a:rPr kumimoji="0" lang="it-IT" sz="1800" b="0" i="0" u="none" strike="noStrike" kern="1200" cap="none" spc="0" normalizeH="0" baseline="0" noProof="0" dirty="0">
                <a:ln>
                  <a:noFill/>
                </a:ln>
                <a:solidFill>
                  <a:prstClr val="black"/>
                </a:solidFill>
                <a:effectLst/>
                <a:uLnTx/>
                <a:uFillTx/>
                <a:ea typeface="+mn-ea"/>
                <a:cs typeface="+mn-cs"/>
              </a:rPr>
              <a:t>, </a:t>
            </a:r>
            <a:r>
              <a:rPr lang="it-IT" sz="1800" dirty="0">
                <a:solidFill>
                  <a:prstClr val="black"/>
                </a:solidFill>
              </a:rPr>
              <a:t>da</a:t>
            </a:r>
            <a:r>
              <a:rPr kumimoji="0" lang="it-IT" sz="1800" b="0" i="0" u="none" strike="noStrike" kern="1200" cap="none" spc="0" normalizeH="0" baseline="0" noProof="0" dirty="0">
                <a:ln>
                  <a:noFill/>
                </a:ln>
                <a:solidFill>
                  <a:prstClr val="black"/>
                </a:solidFill>
                <a:effectLst/>
                <a:uLnTx/>
                <a:uFillTx/>
                <a:ea typeface="+mn-ea"/>
                <a:cs typeface="+mn-cs"/>
              </a:rPr>
              <a:t>gli enti senza scopo di lucro che perseguono </a:t>
            </a:r>
            <a:r>
              <a:rPr kumimoji="0" lang="it-IT" sz="1800" b="1" i="0" u="none" strike="noStrike" kern="1200" cap="none" spc="0" normalizeH="0" baseline="0" noProof="0" dirty="0">
                <a:ln>
                  <a:noFill/>
                </a:ln>
                <a:solidFill>
                  <a:prstClr val="black"/>
                </a:solidFill>
                <a:effectLst/>
                <a:uLnTx/>
                <a:uFillTx/>
                <a:ea typeface="+mn-ea"/>
                <a:cs typeface="+mn-cs"/>
              </a:rPr>
              <a:t>finalità civiche, solidaristiche e di utilità sociale e che svolgono la propria attività in via esclusiva o principale in uno o più dei settori di interesse generale individuati dall’art. 5 D.Lgs. n. 117 del 2017 del </a:t>
            </a:r>
            <a:r>
              <a:rPr kumimoji="0" lang="it-IT" sz="1800" b="0" i="0" u="none" strike="noStrike" kern="1200" cap="none" spc="0" normalizeH="0" baseline="0" noProof="0" dirty="0">
                <a:ln>
                  <a:noFill/>
                </a:ln>
                <a:solidFill>
                  <a:prstClr val="black"/>
                </a:solidFill>
                <a:effectLst/>
                <a:uLnTx/>
                <a:uFillTx/>
                <a:ea typeface="+mn-ea"/>
                <a:cs typeface="+mn-cs"/>
              </a:rPr>
              <a:t>Codice del Terzo Settore.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ea typeface="+mn-ea"/>
                <a:cs typeface="+mn-cs"/>
              </a:rPr>
              <a:t>In particolare, ai sensi dell’art. 4, comma 1 del CTS, rientrano tra gli enti che possono adottare la qualifica di ETS “</a:t>
            </a:r>
            <a:r>
              <a:rPr kumimoji="0" lang="it-IT" sz="1800" b="0" i="1" u="none" strike="noStrike" kern="1200" cap="none" spc="0" normalizeH="0" baseline="0" noProof="0" dirty="0">
                <a:ln>
                  <a:noFill/>
                </a:ln>
                <a:solidFill>
                  <a:prstClr val="black"/>
                </a:solidFill>
                <a:effectLst/>
                <a:uLnTx/>
                <a:uFillTx/>
                <a:ea typeface="+mn-ea"/>
                <a:cs typeface="+mn-cs"/>
              </a:rPr>
              <a:t>le organizzazioni di volontariato, le associazioni di promozione sociale, gli enti filantropici, le imprese sociali, incluse le cooperative sociali, le reti associative, le società di mutuo soccorso, le associazioni, riconosciute o non riconosciute, le fondazioni e gli altri enti di carattere privato diversi dalle società</a:t>
            </a:r>
            <a:r>
              <a:rPr kumimoji="0" lang="it-IT" sz="1800" b="0" i="0" u="none" strike="noStrike" kern="1200" cap="none" spc="0" normalizeH="0" baseline="0" noProof="0" dirty="0">
                <a:ln>
                  <a:noFill/>
                </a:ln>
                <a:solidFill>
                  <a:prstClr val="black"/>
                </a:solidFill>
                <a:effectLst/>
                <a:uLnTx/>
                <a:uFillTx/>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dirty="0">
                <a:solidFill>
                  <a:srgbClr val="3366CC"/>
                </a:solidFill>
              </a:rPr>
              <a:t>L’ISCRIZIONE AL RUNTS E LA CONSEGUENTE QUALIFICA DI ETS NON E’ OBBLIGATORIA! </a:t>
            </a:r>
            <a:endParaRPr kumimoji="0" lang="it-IT" sz="2000" b="1" i="0" u="none" strike="noStrike" kern="1200" cap="none" spc="0" normalizeH="0" baseline="0" noProof="0" dirty="0">
              <a:ln>
                <a:noFill/>
              </a:ln>
              <a:solidFill>
                <a:srgbClr val="3366CC"/>
              </a:solidFill>
              <a:effectLst/>
              <a:uLnTx/>
              <a:uFillTx/>
              <a:ea typeface="+mn-ea"/>
              <a:cs typeface="+mn-cs"/>
            </a:endParaRPr>
          </a:p>
          <a:p>
            <a:endParaRPr lang="it-IT" dirty="0"/>
          </a:p>
        </p:txBody>
      </p:sp>
      <p:sp>
        <p:nvSpPr>
          <p:cNvPr id="3" name="Titolo 2"/>
          <p:cNvSpPr>
            <a:spLocks noGrp="1"/>
          </p:cNvSpPr>
          <p:nvPr>
            <p:ph type="title"/>
          </p:nvPr>
        </p:nvSpPr>
        <p:spPr/>
        <p:txBody>
          <a:bodyPr/>
          <a:lstStyle/>
          <a:p>
            <a:r>
              <a:rPr lang="it-IT" dirty="0"/>
              <a:t>CHI PUO’ RICHIEDERE L’ISCRIZIONE ?</a:t>
            </a:r>
          </a:p>
        </p:txBody>
      </p:sp>
    </p:spTree>
    <p:extLst>
      <p:ext uri="{BB962C8B-B14F-4D97-AF65-F5344CB8AC3E}">
        <p14:creationId xmlns:p14="http://schemas.microsoft.com/office/powerpoint/2010/main" val="404526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fontScale="90000"/>
          </a:bodyPr>
          <a:lstStyle/>
          <a:p>
            <a:r>
              <a:rPr lang="it-IT" dirty="0"/>
              <a:t>ISCRIVIAMO IL PANATHLON CLUB AL RUNTS?</a:t>
            </a:r>
          </a:p>
        </p:txBody>
      </p:sp>
      <p:pic>
        <p:nvPicPr>
          <p:cNvPr id="5" name="Immagine 4">
            <a:extLst>
              <a:ext uri="{FF2B5EF4-FFF2-40B4-BE49-F238E27FC236}">
                <a16:creationId xmlns:a16="http://schemas.microsoft.com/office/drawing/2014/main" id="{5A1CA964-E9D7-1DFB-0CFF-42CD9C777DE5}"/>
              </a:ext>
            </a:extLst>
          </p:cNvPr>
          <p:cNvPicPr>
            <a:picLocks noChangeAspect="1"/>
          </p:cNvPicPr>
          <p:nvPr/>
        </p:nvPicPr>
        <p:blipFill>
          <a:blip r:embed="rId2"/>
          <a:stretch>
            <a:fillRect/>
          </a:stretch>
        </p:blipFill>
        <p:spPr>
          <a:xfrm>
            <a:off x="3503712" y="1535597"/>
            <a:ext cx="8534462" cy="4362482"/>
          </a:xfrm>
          <a:prstGeom prst="rect">
            <a:avLst/>
          </a:prstGeom>
          <a:effectLst>
            <a:glow rad="139700">
              <a:schemeClr val="accent6">
                <a:satMod val="175000"/>
                <a:alpha val="40000"/>
              </a:schemeClr>
            </a:glow>
          </a:effectLst>
        </p:spPr>
      </p:pic>
      <p:sp>
        <p:nvSpPr>
          <p:cNvPr id="6" name="Segnaposto contenuto 5">
            <a:extLst>
              <a:ext uri="{FF2B5EF4-FFF2-40B4-BE49-F238E27FC236}">
                <a16:creationId xmlns:a16="http://schemas.microsoft.com/office/drawing/2014/main" id="{F3C75670-5F28-0EA0-4443-C3C864D6B721}"/>
              </a:ext>
            </a:extLst>
          </p:cNvPr>
          <p:cNvSpPr>
            <a:spLocks noGrp="1"/>
          </p:cNvSpPr>
          <p:nvPr>
            <p:ph idx="1"/>
          </p:nvPr>
        </p:nvSpPr>
        <p:spPr/>
        <p:txBody>
          <a:bodyPr/>
          <a:lstStyle/>
          <a:p>
            <a:endParaRPr lang="it-IT" dirty="0"/>
          </a:p>
        </p:txBody>
      </p:sp>
      <p:sp>
        <p:nvSpPr>
          <p:cNvPr id="7" name="CasellaDiTesto 6">
            <a:extLst>
              <a:ext uri="{FF2B5EF4-FFF2-40B4-BE49-F238E27FC236}">
                <a16:creationId xmlns:a16="http://schemas.microsoft.com/office/drawing/2014/main" id="{DA3A2B76-280F-7F93-E43D-F26899ABBAE3}"/>
              </a:ext>
            </a:extLst>
          </p:cNvPr>
          <p:cNvSpPr txBox="1"/>
          <p:nvPr/>
        </p:nvSpPr>
        <p:spPr>
          <a:xfrm>
            <a:off x="609600" y="1198155"/>
            <a:ext cx="2376264" cy="4955203"/>
          </a:xfrm>
          <a:prstGeom prst="rect">
            <a:avLst/>
          </a:prstGeom>
          <a:noFill/>
        </p:spPr>
        <p:txBody>
          <a:bodyPr wrap="square" rtlCol="0">
            <a:spAutoFit/>
          </a:bodyPr>
          <a:lstStyle/>
          <a:p>
            <a:r>
              <a:rPr lang="it-IT" sz="2800" b="1" dirty="0">
                <a:solidFill>
                  <a:schemeClr val="accent6">
                    <a:lumMod val="50000"/>
                  </a:schemeClr>
                </a:solidFill>
              </a:rPr>
              <a:t>SI! E’ POSSIBILE </a:t>
            </a:r>
          </a:p>
          <a:p>
            <a:endParaRPr lang="it-IT" b="1" dirty="0">
              <a:solidFill>
                <a:schemeClr val="accent6">
                  <a:lumMod val="50000"/>
                </a:schemeClr>
              </a:solidFill>
            </a:endParaRPr>
          </a:p>
          <a:p>
            <a:r>
              <a:rPr lang="it-IT" b="1" dirty="0">
                <a:solidFill>
                  <a:schemeClr val="accent6">
                    <a:lumMod val="50000"/>
                  </a:schemeClr>
                </a:solidFill>
              </a:rPr>
              <a:t>E ABBIAMO ANCHE LA POSSIBILITA’ DI SCEGLIERE </a:t>
            </a:r>
          </a:p>
          <a:p>
            <a:endParaRPr lang="it-IT" b="1" dirty="0">
              <a:solidFill>
                <a:schemeClr val="accent6">
                  <a:lumMod val="50000"/>
                </a:schemeClr>
              </a:solidFill>
            </a:endParaRPr>
          </a:p>
          <a:p>
            <a:r>
              <a:rPr lang="it-IT" sz="2400" b="1" dirty="0">
                <a:solidFill>
                  <a:srgbClr val="FF0000"/>
                </a:solidFill>
              </a:rPr>
              <a:t>ORGANIZZAZIONE DI VOLONTARIATO</a:t>
            </a:r>
          </a:p>
          <a:p>
            <a:endParaRPr lang="it-IT" sz="2400" b="1" dirty="0">
              <a:solidFill>
                <a:srgbClr val="FF0000"/>
              </a:solidFill>
            </a:endParaRPr>
          </a:p>
          <a:p>
            <a:r>
              <a:rPr lang="it-IT" sz="2400" b="1" dirty="0">
                <a:solidFill>
                  <a:srgbClr val="FF0000"/>
                </a:solidFill>
              </a:rPr>
              <a:t>ASSOCIAZIONE DI PROMOZIONE SOCIALE</a:t>
            </a:r>
          </a:p>
          <a:p>
            <a:endParaRPr lang="it-IT" sz="2400" b="1" dirty="0">
              <a:solidFill>
                <a:srgbClr val="FF0000"/>
              </a:solidFill>
            </a:endParaRPr>
          </a:p>
          <a:p>
            <a:r>
              <a:rPr lang="it-IT" sz="2400" b="1" dirty="0">
                <a:solidFill>
                  <a:srgbClr val="FF0000"/>
                </a:solidFill>
              </a:rPr>
              <a:t>ENTE DEL TERZO SETTORE</a:t>
            </a:r>
            <a:endParaRPr lang="it-IT" b="1" dirty="0">
              <a:solidFill>
                <a:srgbClr val="FF0000"/>
              </a:solidFill>
            </a:endParaRPr>
          </a:p>
        </p:txBody>
      </p:sp>
    </p:spTree>
    <p:extLst>
      <p:ext uri="{BB962C8B-B14F-4D97-AF65-F5344CB8AC3E}">
        <p14:creationId xmlns:p14="http://schemas.microsoft.com/office/powerpoint/2010/main" val="4034642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37319"/>
            <a:ext cx="8904312" cy="1143000"/>
          </a:xfrm>
        </p:spPr>
        <p:txBody>
          <a:bodyPr>
            <a:normAutofit/>
          </a:bodyPr>
          <a:lstStyle/>
          <a:p>
            <a:r>
              <a:rPr lang="it-IT" dirty="0"/>
              <a:t>ORGANIZZAZIONE DI VOLONTARIATO</a:t>
            </a:r>
          </a:p>
        </p:txBody>
      </p:sp>
      <p:pic>
        <p:nvPicPr>
          <p:cNvPr id="5" name="Immagine 4">
            <a:extLst>
              <a:ext uri="{FF2B5EF4-FFF2-40B4-BE49-F238E27FC236}">
                <a16:creationId xmlns:a16="http://schemas.microsoft.com/office/drawing/2014/main" id="{5A1CA964-E9D7-1DFB-0CFF-42CD9C777D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88288" y="4869160"/>
            <a:ext cx="2894112" cy="1605371"/>
          </a:xfrm>
          <a:prstGeom prst="rect">
            <a:avLst/>
          </a:prstGeom>
          <a:effectLst>
            <a:glow rad="139700">
              <a:schemeClr val="accent6">
                <a:satMod val="175000"/>
                <a:alpha val="40000"/>
              </a:schemeClr>
            </a:glow>
          </a:effectLst>
        </p:spPr>
      </p:pic>
      <p:sp>
        <p:nvSpPr>
          <p:cNvPr id="6" name="Segnaposto contenuto 5">
            <a:extLst>
              <a:ext uri="{FF2B5EF4-FFF2-40B4-BE49-F238E27FC236}">
                <a16:creationId xmlns:a16="http://schemas.microsoft.com/office/drawing/2014/main" id="{F3C75670-5F28-0EA0-4443-C3C864D6B721}"/>
              </a:ext>
            </a:extLst>
          </p:cNvPr>
          <p:cNvSpPr>
            <a:spLocks noGrp="1"/>
          </p:cNvSpPr>
          <p:nvPr>
            <p:ph idx="1"/>
          </p:nvPr>
        </p:nvSpPr>
        <p:spPr/>
        <p:txBody>
          <a:bodyPr/>
          <a:lstStyle/>
          <a:p>
            <a:r>
              <a:rPr lang="it-IT" b="0" i="0" dirty="0">
                <a:solidFill>
                  <a:srgbClr val="19191A"/>
                </a:solidFill>
                <a:effectLst/>
                <a:latin typeface="Titillium Web" panose="00000500000000000000" pitchFamily="2" charset="0"/>
              </a:rPr>
              <a:t>Le </a:t>
            </a:r>
            <a:r>
              <a:rPr lang="it-IT" b="1" i="0" dirty="0">
                <a:solidFill>
                  <a:srgbClr val="19191A"/>
                </a:solidFill>
                <a:effectLst/>
                <a:latin typeface="Titillium Web" panose="00000500000000000000" pitchFamily="2" charset="0"/>
              </a:rPr>
              <a:t>organizzazioni di volontariato </a:t>
            </a:r>
            <a:r>
              <a:rPr lang="it-IT" b="0" i="0" dirty="0">
                <a:solidFill>
                  <a:srgbClr val="19191A"/>
                </a:solidFill>
                <a:effectLst/>
                <a:latin typeface="Titillium Web" panose="00000500000000000000" pitchFamily="2" charset="0"/>
              </a:rPr>
              <a:t>sono enti del Terzo settore costituiti in forma di associazione, riconosciuta o non riconosciuta, </a:t>
            </a:r>
            <a:r>
              <a:rPr lang="it-IT" b="1" i="0" dirty="0">
                <a:solidFill>
                  <a:srgbClr val="19191A"/>
                </a:solidFill>
                <a:effectLst/>
                <a:latin typeface="Titillium Web" panose="00000500000000000000" pitchFamily="2" charset="0"/>
              </a:rPr>
              <a:t>da un numero non inferiore a sette persone fisiche </a:t>
            </a:r>
            <a:r>
              <a:rPr lang="it-IT" b="0" i="0" dirty="0">
                <a:solidFill>
                  <a:srgbClr val="19191A"/>
                </a:solidFill>
                <a:effectLst/>
                <a:latin typeface="Titillium Web" panose="00000500000000000000" pitchFamily="2" charset="0"/>
              </a:rPr>
              <a:t>o a tre organizzazioni di volontariato, per lo svolgimento prevalentemente in favore di terzi di una o più attività di cui all'articolo 5 (del CTS), </a:t>
            </a:r>
            <a:r>
              <a:rPr lang="it-IT" b="1" i="0" dirty="0">
                <a:solidFill>
                  <a:srgbClr val="19191A"/>
                </a:solidFill>
                <a:effectLst/>
                <a:latin typeface="Titillium Web" panose="00000500000000000000" pitchFamily="2" charset="0"/>
              </a:rPr>
              <a:t>avvalendosi in modo prevalente dell'attività di volontariato dei propri associati </a:t>
            </a:r>
            <a:r>
              <a:rPr lang="it-IT" b="0" i="0" dirty="0">
                <a:solidFill>
                  <a:srgbClr val="19191A"/>
                </a:solidFill>
                <a:effectLst/>
                <a:latin typeface="Titillium Web" panose="00000500000000000000" pitchFamily="2" charset="0"/>
              </a:rPr>
              <a:t>o delle persone aderenti agli enti associati. (art. 32 CTS)</a:t>
            </a:r>
          </a:p>
          <a:p>
            <a:r>
              <a:rPr lang="it-IT" b="0" i="0" dirty="0">
                <a:solidFill>
                  <a:srgbClr val="19191A"/>
                </a:solidFill>
                <a:effectLst/>
                <a:latin typeface="Titillium Web" panose="00000500000000000000" pitchFamily="2" charset="0"/>
              </a:rPr>
              <a:t>Le organizzazioni di volontariato possono assumere lavoratori dipendenti </a:t>
            </a:r>
            <a:r>
              <a:rPr lang="it-IT" b="1" i="0" dirty="0">
                <a:solidFill>
                  <a:srgbClr val="19191A"/>
                </a:solidFill>
                <a:effectLst/>
                <a:latin typeface="Titillium Web" panose="00000500000000000000" pitchFamily="2" charset="0"/>
              </a:rPr>
              <a:t>o avvalersi di prestazioni di lavoro autonomo o di altra natura </a:t>
            </a:r>
            <a:r>
              <a:rPr lang="it-IT" b="0" i="0" dirty="0">
                <a:solidFill>
                  <a:srgbClr val="19191A"/>
                </a:solidFill>
                <a:effectLst/>
                <a:latin typeface="Titillium Web" panose="00000500000000000000" pitchFamily="2" charset="0"/>
              </a:rPr>
              <a:t>esclusivamente nei </a:t>
            </a:r>
            <a:r>
              <a:rPr lang="it-IT" b="1" i="0" dirty="0">
                <a:solidFill>
                  <a:srgbClr val="19191A"/>
                </a:solidFill>
                <a:effectLst/>
                <a:latin typeface="Titillium Web" panose="00000500000000000000" pitchFamily="2" charset="0"/>
              </a:rPr>
              <a:t>limiti necessari al loro regolare funzionamento </a:t>
            </a:r>
            <a:r>
              <a:rPr lang="it-IT" b="0" i="0" dirty="0">
                <a:solidFill>
                  <a:srgbClr val="19191A"/>
                </a:solidFill>
                <a:effectLst/>
                <a:latin typeface="Titillium Web" panose="00000500000000000000" pitchFamily="2" charset="0"/>
              </a:rPr>
              <a:t>oppure </a:t>
            </a:r>
            <a:r>
              <a:rPr lang="it-IT" b="1" i="0" dirty="0">
                <a:solidFill>
                  <a:srgbClr val="19191A"/>
                </a:solidFill>
                <a:effectLst/>
                <a:latin typeface="Titillium Web" panose="00000500000000000000" pitchFamily="2" charset="0"/>
              </a:rPr>
              <a:t>nei limiti occorrenti a qualificare o specializzare l'attività svolta</a:t>
            </a:r>
            <a:r>
              <a:rPr lang="it-IT" b="0" i="0" dirty="0">
                <a:solidFill>
                  <a:srgbClr val="19191A"/>
                </a:solidFill>
                <a:effectLst/>
                <a:latin typeface="Titillium Web" panose="00000500000000000000" pitchFamily="2" charset="0"/>
              </a:rPr>
              <a:t>. In ogni caso, il numero dei lavoratori impiegati nell'attività non può essere superiore al cinquanta per cento del numero dei volontari. (art. 34 CTS)</a:t>
            </a:r>
          </a:p>
        </p:txBody>
      </p:sp>
      <p:sp>
        <p:nvSpPr>
          <p:cNvPr id="2" name="Rettangolo smussato 1">
            <a:extLst>
              <a:ext uri="{FF2B5EF4-FFF2-40B4-BE49-F238E27FC236}">
                <a16:creationId xmlns:a16="http://schemas.microsoft.com/office/drawing/2014/main" id="{DED032F0-E5AA-62FF-3833-711A8519681F}"/>
              </a:ext>
            </a:extLst>
          </p:cNvPr>
          <p:cNvSpPr/>
          <p:nvPr/>
        </p:nvSpPr>
        <p:spPr>
          <a:xfrm>
            <a:off x="2495600" y="4509120"/>
            <a:ext cx="6048672" cy="1656184"/>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a:solidFill>
                  <a:srgbClr val="000000"/>
                </a:solidFill>
                <a:latin typeface="Gotham Rounded"/>
              </a:rPr>
              <a:t>Le Organizzazioni di volontariato si contraddistinguono per una «mission» orientata PREVALENTEMENTE all’esterno, quindi a </a:t>
            </a:r>
            <a:r>
              <a:rPr lang="it-IT" b="1" i="0" dirty="0">
                <a:solidFill>
                  <a:srgbClr val="000000"/>
                </a:solidFill>
                <a:effectLst/>
                <a:latin typeface="Gotham Rounded"/>
              </a:rPr>
              <a:t>favore di terzi</a:t>
            </a:r>
            <a:r>
              <a:rPr lang="it-IT" b="0" i="0" dirty="0">
                <a:solidFill>
                  <a:srgbClr val="000000"/>
                </a:solidFill>
                <a:effectLst/>
                <a:latin typeface="Gotham Rounded"/>
              </a:rPr>
              <a:t> (non necessariamente svantaggiati)</a:t>
            </a:r>
            <a:endParaRPr lang="it-IT" dirty="0"/>
          </a:p>
        </p:txBody>
      </p:sp>
    </p:spTree>
    <p:extLst>
      <p:ext uri="{BB962C8B-B14F-4D97-AF65-F5344CB8AC3E}">
        <p14:creationId xmlns:p14="http://schemas.microsoft.com/office/powerpoint/2010/main" val="2179718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Personalizzato 5">
      <a:dk1>
        <a:sysClr val="windowText" lastClr="000000"/>
      </a:dk1>
      <a:lt1>
        <a:sysClr val="window" lastClr="FFFFFF"/>
      </a:lt1>
      <a:dk2>
        <a:srgbClr val="17406D"/>
      </a:dk2>
      <a:lt2>
        <a:srgbClr val="DBEFF9"/>
      </a:lt2>
      <a:accent1>
        <a:srgbClr val="002672"/>
      </a:accent1>
      <a:accent2>
        <a:srgbClr val="009DD9"/>
      </a:accent2>
      <a:accent3>
        <a:srgbClr val="B2DDF2"/>
      </a:accent3>
      <a:accent4>
        <a:srgbClr val="10CF9B"/>
      </a:accent4>
      <a:accent5>
        <a:srgbClr val="7CCA62"/>
      </a:accent5>
      <a:accent6>
        <a:srgbClr val="A5C249"/>
      </a:accent6>
      <a:hlink>
        <a:srgbClr val="F49100"/>
      </a:hlink>
      <a:folHlink>
        <a:srgbClr val="85DFD0"/>
      </a:folHlink>
    </a:clrScheme>
    <a:fontScheme name="Personalizzato 1">
      <a:majorFont>
        <a:latin typeface="Eurostile"/>
        <a:ea typeface=""/>
        <a:cs typeface=""/>
      </a:majorFont>
      <a:minorFont>
        <a:latin typeface="Eurostile"/>
        <a:ea typeface=""/>
        <a:cs typeface=""/>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29045</TotalTime>
  <Words>3355</Words>
  <Application>Microsoft Office PowerPoint</Application>
  <PresentationFormat>Widescreen</PresentationFormat>
  <Paragraphs>170</Paragraphs>
  <Slides>26</Slides>
  <Notes>0</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26</vt:i4>
      </vt:variant>
    </vt:vector>
  </HeadingPairs>
  <TitlesOfParts>
    <vt:vector size="40" baseType="lpstr">
      <vt:lpstr>Arial</vt:lpstr>
      <vt:lpstr>Arial</vt:lpstr>
      <vt:lpstr>Calibri</vt:lpstr>
      <vt:lpstr>Consolas</vt:lpstr>
      <vt:lpstr>Cooper Black</vt:lpstr>
      <vt:lpstr>Eurostile</vt:lpstr>
      <vt:lpstr>Gotham Rounded</vt:lpstr>
      <vt:lpstr>Titillium Web</vt:lpstr>
      <vt:lpstr>Trebuchet MS</vt:lpstr>
      <vt:lpstr>Verdana</vt:lpstr>
      <vt:lpstr>Wingdings</vt:lpstr>
      <vt:lpstr>Wingdings 2</vt:lpstr>
      <vt:lpstr>Wingdings 3</vt:lpstr>
      <vt:lpstr>Viale</vt:lpstr>
      <vt:lpstr>Presentazione standard di PowerPoint</vt:lpstr>
      <vt:lpstr>Inquadramento giuridico</vt:lpstr>
      <vt:lpstr>Inquadramento giuridico</vt:lpstr>
      <vt:lpstr>Inquadramento giuridico</vt:lpstr>
      <vt:lpstr>Inquadramento giuridico</vt:lpstr>
      <vt:lpstr>Entrata in vigore della disciplina CTS</vt:lpstr>
      <vt:lpstr>CHI PUO’ RICHIEDERE L’ISCRIZIONE ?</vt:lpstr>
      <vt:lpstr>ISCRIVIAMO IL PANATHLON CLUB AL RUNTS?</vt:lpstr>
      <vt:lpstr>ORGANIZZAZIONE DI VOLONTARIATO</vt:lpstr>
      <vt:lpstr>ORGANIZZAZIONE DI VOLONTARIATO</vt:lpstr>
      <vt:lpstr>ASSOCIAZIONI DI PROMOZIONE SOCIALE</vt:lpstr>
      <vt:lpstr>ASSOCIAZIONI DI PROMOZIONE SOCIALE</vt:lpstr>
      <vt:lpstr>ASSOCIAZIONI ENTI DEL TERZO SETTORE</vt:lpstr>
      <vt:lpstr>CHI PUO’ RICHIEDERE L’ISCRIZIONE ?</vt:lpstr>
      <vt:lpstr>MODIFICHE STATUTARIE OBBLIGATORIE</vt:lpstr>
      <vt:lpstr>COESISTENZA NON SEMPLICE TRA LE REGOLE PANATHLON E DISCIPLINA ETS …</vt:lpstr>
      <vt:lpstr>COESISTENZA NON SEMPLICE TRA LE REGOLE PANATHLON E DISCIPLINA ETS …</vt:lpstr>
      <vt:lpstr>ISCRIVIAMO IL PANATHLON CLUB AL RUNTS?</vt:lpstr>
      <vt:lpstr>ESAMINIAMO I VANTAGGI</vt:lpstr>
      <vt:lpstr>ESAMINIAMO I VANTAGGI</vt:lpstr>
      <vt:lpstr>ESAMINIAMO I VANTAGGI</vt:lpstr>
      <vt:lpstr>ESAMINIAMO I VANTAGGI</vt:lpstr>
      <vt:lpstr>ESAMINIAMO I VANTAGGI</vt:lpstr>
      <vt:lpstr>ESAMINIAMO GLI SVANTAGGI</vt:lpstr>
      <vt:lpstr>ESAMINIAMO GLI SVANTAGGI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studio</dc:creator>
  <cp:lastModifiedBy>Federico Loda</cp:lastModifiedBy>
  <cp:revision>1696</cp:revision>
  <dcterms:created xsi:type="dcterms:W3CDTF">2011-01-31T16:41:24Z</dcterms:created>
  <dcterms:modified xsi:type="dcterms:W3CDTF">2023-10-26T17:09:39Z</dcterms:modified>
</cp:coreProperties>
</file>